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8"/>
  </p:notesMasterIdLst>
  <p:sldIdLst>
    <p:sldId id="256" r:id="rId2"/>
    <p:sldId id="259"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fil-P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7" autoAdjust="0"/>
    <p:restoredTop sz="94737" autoAdjust="0"/>
  </p:normalViewPr>
  <p:slideViewPr>
    <p:cSldViewPr>
      <p:cViewPr>
        <p:scale>
          <a:sx n="60" d="100"/>
          <a:sy n="60" d="100"/>
        </p:scale>
        <p:origin x="-228" y="-3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12"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il-PH"/>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B943F6-C54B-42AE-99E1-80C2CB44741A}" type="datetimeFigureOut">
              <a:rPr lang="fil-PH" smtClean="0"/>
              <a:pPr/>
              <a:t>7/6/2010</a:t>
            </a:fld>
            <a:endParaRPr lang="fil-PH"/>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il-PH"/>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l-PH"/>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il-PH"/>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1AA998-3D61-47C4-802C-6CCA69E067A1}" type="slidenum">
              <a:rPr lang="fil-PH" smtClean="0"/>
              <a:pPr/>
              <a:t>‹#›</a:t>
            </a:fld>
            <a:endParaRPr lang="fil-PH"/>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il-PH" dirty="0"/>
          </a:p>
        </p:txBody>
      </p:sp>
      <p:sp>
        <p:nvSpPr>
          <p:cNvPr id="4" name="Slide Number Placeholder 3"/>
          <p:cNvSpPr>
            <a:spLocks noGrp="1"/>
          </p:cNvSpPr>
          <p:nvPr>
            <p:ph type="sldNum" sz="quarter" idx="10"/>
          </p:nvPr>
        </p:nvSpPr>
        <p:spPr/>
        <p:txBody>
          <a:bodyPr/>
          <a:lstStyle/>
          <a:p>
            <a:fld id="{641AA998-3D61-47C4-802C-6CCA69E067A1}" type="slidenum">
              <a:rPr lang="fil-PH" smtClean="0"/>
              <a:pPr/>
              <a:t>1</a:t>
            </a:fld>
            <a:endParaRPr lang="fil-PH"/>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il-PH"/>
          </a:p>
        </p:txBody>
      </p:sp>
      <p:sp>
        <p:nvSpPr>
          <p:cNvPr id="4" name="Slide Number Placeholder 3"/>
          <p:cNvSpPr>
            <a:spLocks noGrp="1"/>
          </p:cNvSpPr>
          <p:nvPr>
            <p:ph type="sldNum" sz="quarter" idx="10"/>
          </p:nvPr>
        </p:nvSpPr>
        <p:spPr/>
        <p:txBody>
          <a:bodyPr/>
          <a:lstStyle/>
          <a:p>
            <a:fld id="{641AA998-3D61-47C4-802C-6CCA69E067A1}" type="slidenum">
              <a:rPr lang="fil-PH" smtClean="0"/>
              <a:pPr/>
              <a:t>3</a:t>
            </a:fld>
            <a:endParaRPr lang="fil-PH"/>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il-PH" dirty="0"/>
          </a:p>
        </p:txBody>
      </p:sp>
      <p:sp>
        <p:nvSpPr>
          <p:cNvPr id="4" name="Slide Number Placeholder 3"/>
          <p:cNvSpPr>
            <a:spLocks noGrp="1"/>
          </p:cNvSpPr>
          <p:nvPr>
            <p:ph type="sldNum" sz="quarter" idx="10"/>
          </p:nvPr>
        </p:nvSpPr>
        <p:spPr/>
        <p:txBody>
          <a:bodyPr/>
          <a:lstStyle/>
          <a:p>
            <a:fld id="{641AA998-3D61-47C4-802C-6CCA69E067A1}" type="slidenum">
              <a:rPr lang="fil-PH" smtClean="0"/>
              <a:pPr/>
              <a:t>8</a:t>
            </a:fld>
            <a:endParaRPr lang="fil-PH"/>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CDF0C584-B289-4CBE-A7D3-6E4CE2130428}" type="datetimeFigureOut">
              <a:rPr lang="fil-PH" smtClean="0"/>
              <a:pPr/>
              <a:t>7/6/2010</a:t>
            </a:fld>
            <a:endParaRPr lang="fil-PH"/>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fil-PH"/>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EC81243F-AFC8-4A84-8C2D-92600420F834}" type="slidenum">
              <a:rPr lang="fil-PH" smtClean="0"/>
              <a:pPr/>
              <a:t>‹#›</a:t>
            </a:fld>
            <a:endParaRPr lang="fil-PH"/>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DF0C584-B289-4CBE-A7D3-6E4CE2130428}" type="datetimeFigureOut">
              <a:rPr lang="fil-PH" smtClean="0"/>
              <a:pPr/>
              <a:t>7/6/2010</a:t>
            </a:fld>
            <a:endParaRPr lang="fil-PH"/>
          </a:p>
        </p:txBody>
      </p:sp>
      <p:sp>
        <p:nvSpPr>
          <p:cNvPr id="5" name="Footer Placeholder 4"/>
          <p:cNvSpPr>
            <a:spLocks noGrp="1"/>
          </p:cNvSpPr>
          <p:nvPr>
            <p:ph type="ftr" sz="quarter" idx="11"/>
          </p:nvPr>
        </p:nvSpPr>
        <p:spPr/>
        <p:txBody>
          <a:bodyPr/>
          <a:lstStyle/>
          <a:p>
            <a:endParaRPr lang="fil-PH"/>
          </a:p>
        </p:txBody>
      </p:sp>
      <p:sp>
        <p:nvSpPr>
          <p:cNvPr id="6" name="Slide Number Placeholder 5"/>
          <p:cNvSpPr>
            <a:spLocks noGrp="1"/>
          </p:cNvSpPr>
          <p:nvPr>
            <p:ph type="sldNum" sz="quarter" idx="12"/>
          </p:nvPr>
        </p:nvSpPr>
        <p:spPr/>
        <p:txBody>
          <a:bodyPr/>
          <a:lstStyle/>
          <a:p>
            <a:fld id="{EC81243F-AFC8-4A84-8C2D-92600420F834}" type="slidenum">
              <a:rPr lang="fil-PH" smtClean="0"/>
              <a:pPr/>
              <a:t>‹#›</a:t>
            </a:fld>
            <a:endParaRPr lang="fil-PH"/>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DF0C584-B289-4CBE-A7D3-6E4CE2130428}" type="datetimeFigureOut">
              <a:rPr lang="fil-PH" smtClean="0"/>
              <a:pPr/>
              <a:t>7/6/2010</a:t>
            </a:fld>
            <a:endParaRPr lang="fil-PH"/>
          </a:p>
        </p:txBody>
      </p:sp>
      <p:sp>
        <p:nvSpPr>
          <p:cNvPr id="5" name="Footer Placeholder 4"/>
          <p:cNvSpPr>
            <a:spLocks noGrp="1"/>
          </p:cNvSpPr>
          <p:nvPr>
            <p:ph type="ftr" sz="quarter" idx="11"/>
          </p:nvPr>
        </p:nvSpPr>
        <p:spPr/>
        <p:txBody>
          <a:bodyPr/>
          <a:lstStyle/>
          <a:p>
            <a:endParaRPr lang="fil-PH"/>
          </a:p>
        </p:txBody>
      </p:sp>
      <p:sp>
        <p:nvSpPr>
          <p:cNvPr id="6" name="Slide Number Placeholder 5"/>
          <p:cNvSpPr>
            <a:spLocks noGrp="1"/>
          </p:cNvSpPr>
          <p:nvPr>
            <p:ph type="sldNum" sz="quarter" idx="12"/>
          </p:nvPr>
        </p:nvSpPr>
        <p:spPr/>
        <p:txBody>
          <a:bodyPr/>
          <a:lstStyle/>
          <a:p>
            <a:fld id="{EC81243F-AFC8-4A84-8C2D-92600420F834}" type="slidenum">
              <a:rPr lang="fil-PH" smtClean="0"/>
              <a:pPr/>
              <a:t>‹#›</a:t>
            </a:fld>
            <a:endParaRPr lang="fil-PH"/>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CDF0C584-B289-4CBE-A7D3-6E4CE2130428}" type="datetimeFigureOut">
              <a:rPr lang="fil-PH" smtClean="0"/>
              <a:pPr/>
              <a:t>7/6/2010</a:t>
            </a:fld>
            <a:endParaRPr lang="fil-PH"/>
          </a:p>
        </p:txBody>
      </p:sp>
      <p:sp>
        <p:nvSpPr>
          <p:cNvPr id="9" name="Slide Number Placeholder 8"/>
          <p:cNvSpPr>
            <a:spLocks noGrp="1"/>
          </p:cNvSpPr>
          <p:nvPr>
            <p:ph type="sldNum" sz="quarter" idx="15"/>
          </p:nvPr>
        </p:nvSpPr>
        <p:spPr/>
        <p:txBody>
          <a:bodyPr rtlCol="0"/>
          <a:lstStyle/>
          <a:p>
            <a:fld id="{EC81243F-AFC8-4A84-8C2D-92600420F834}" type="slidenum">
              <a:rPr lang="fil-PH" smtClean="0"/>
              <a:pPr/>
              <a:t>‹#›</a:t>
            </a:fld>
            <a:endParaRPr lang="fil-PH"/>
          </a:p>
        </p:txBody>
      </p:sp>
      <p:sp>
        <p:nvSpPr>
          <p:cNvPr id="10" name="Footer Placeholder 9"/>
          <p:cNvSpPr>
            <a:spLocks noGrp="1"/>
          </p:cNvSpPr>
          <p:nvPr>
            <p:ph type="ftr" sz="quarter" idx="16"/>
          </p:nvPr>
        </p:nvSpPr>
        <p:spPr/>
        <p:txBody>
          <a:bodyPr rtlCol="0"/>
          <a:lstStyle/>
          <a:p>
            <a:endParaRPr lang="fil-PH"/>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CDF0C584-B289-4CBE-A7D3-6E4CE2130428}" type="datetimeFigureOut">
              <a:rPr lang="fil-PH" smtClean="0"/>
              <a:pPr/>
              <a:t>7/6/2010</a:t>
            </a:fld>
            <a:endParaRPr lang="fil-PH"/>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fil-PH"/>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EC81243F-AFC8-4A84-8C2D-92600420F834}" type="slidenum">
              <a:rPr lang="fil-PH" smtClean="0"/>
              <a:pPr/>
              <a:t>‹#›</a:t>
            </a:fld>
            <a:endParaRPr lang="fil-PH"/>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DF0C584-B289-4CBE-A7D3-6E4CE2130428}" type="datetimeFigureOut">
              <a:rPr lang="fil-PH" smtClean="0"/>
              <a:pPr/>
              <a:t>7/6/2010</a:t>
            </a:fld>
            <a:endParaRPr lang="fil-PH"/>
          </a:p>
        </p:txBody>
      </p:sp>
      <p:sp>
        <p:nvSpPr>
          <p:cNvPr id="6" name="Footer Placeholder 5"/>
          <p:cNvSpPr>
            <a:spLocks noGrp="1"/>
          </p:cNvSpPr>
          <p:nvPr>
            <p:ph type="ftr" sz="quarter" idx="11"/>
          </p:nvPr>
        </p:nvSpPr>
        <p:spPr/>
        <p:txBody>
          <a:bodyPr/>
          <a:lstStyle/>
          <a:p>
            <a:endParaRPr lang="fil-PH"/>
          </a:p>
        </p:txBody>
      </p:sp>
      <p:sp>
        <p:nvSpPr>
          <p:cNvPr id="7" name="Slide Number Placeholder 6"/>
          <p:cNvSpPr>
            <a:spLocks noGrp="1"/>
          </p:cNvSpPr>
          <p:nvPr>
            <p:ph type="sldNum" sz="quarter" idx="12"/>
          </p:nvPr>
        </p:nvSpPr>
        <p:spPr/>
        <p:txBody>
          <a:bodyPr/>
          <a:lstStyle/>
          <a:p>
            <a:fld id="{EC81243F-AFC8-4A84-8C2D-92600420F834}" type="slidenum">
              <a:rPr lang="fil-PH" smtClean="0"/>
              <a:pPr/>
              <a:t>‹#›</a:t>
            </a:fld>
            <a:endParaRPr lang="fil-PH"/>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CDF0C584-B289-4CBE-A7D3-6E4CE2130428}" type="datetimeFigureOut">
              <a:rPr lang="fil-PH" smtClean="0"/>
              <a:pPr/>
              <a:t>7/6/2010</a:t>
            </a:fld>
            <a:endParaRPr lang="fil-PH"/>
          </a:p>
        </p:txBody>
      </p:sp>
      <p:sp>
        <p:nvSpPr>
          <p:cNvPr id="8" name="Footer Placeholder 7"/>
          <p:cNvSpPr>
            <a:spLocks noGrp="1"/>
          </p:cNvSpPr>
          <p:nvPr>
            <p:ph type="ftr" sz="quarter" idx="11"/>
          </p:nvPr>
        </p:nvSpPr>
        <p:spPr/>
        <p:txBody>
          <a:bodyPr/>
          <a:lstStyle/>
          <a:p>
            <a:endParaRPr lang="fil-PH"/>
          </a:p>
        </p:txBody>
      </p:sp>
      <p:sp>
        <p:nvSpPr>
          <p:cNvPr id="9" name="Slide Number Placeholder 8"/>
          <p:cNvSpPr>
            <a:spLocks noGrp="1"/>
          </p:cNvSpPr>
          <p:nvPr>
            <p:ph type="sldNum" sz="quarter" idx="12"/>
          </p:nvPr>
        </p:nvSpPr>
        <p:spPr/>
        <p:txBody>
          <a:bodyPr/>
          <a:lstStyle/>
          <a:p>
            <a:fld id="{EC81243F-AFC8-4A84-8C2D-92600420F834}" type="slidenum">
              <a:rPr lang="fil-PH" smtClean="0"/>
              <a:pPr/>
              <a:t>‹#›</a:t>
            </a:fld>
            <a:endParaRPr lang="fil-PH"/>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CDF0C584-B289-4CBE-A7D3-6E4CE2130428}" type="datetimeFigureOut">
              <a:rPr lang="fil-PH" smtClean="0"/>
              <a:pPr/>
              <a:t>7/6/2010</a:t>
            </a:fld>
            <a:endParaRPr lang="fil-PH"/>
          </a:p>
        </p:txBody>
      </p:sp>
      <p:sp>
        <p:nvSpPr>
          <p:cNvPr id="7" name="Slide Number Placeholder 6"/>
          <p:cNvSpPr>
            <a:spLocks noGrp="1"/>
          </p:cNvSpPr>
          <p:nvPr>
            <p:ph type="sldNum" sz="quarter" idx="11"/>
          </p:nvPr>
        </p:nvSpPr>
        <p:spPr/>
        <p:txBody>
          <a:bodyPr rtlCol="0"/>
          <a:lstStyle/>
          <a:p>
            <a:fld id="{EC81243F-AFC8-4A84-8C2D-92600420F834}" type="slidenum">
              <a:rPr lang="fil-PH" smtClean="0"/>
              <a:pPr/>
              <a:t>‹#›</a:t>
            </a:fld>
            <a:endParaRPr lang="fil-PH"/>
          </a:p>
        </p:txBody>
      </p:sp>
      <p:sp>
        <p:nvSpPr>
          <p:cNvPr id="8" name="Footer Placeholder 7"/>
          <p:cNvSpPr>
            <a:spLocks noGrp="1"/>
          </p:cNvSpPr>
          <p:nvPr>
            <p:ph type="ftr" sz="quarter" idx="12"/>
          </p:nvPr>
        </p:nvSpPr>
        <p:spPr/>
        <p:txBody>
          <a:bodyPr rtlCol="0"/>
          <a:lstStyle/>
          <a:p>
            <a:endParaRPr lang="fil-PH"/>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F0C584-B289-4CBE-A7D3-6E4CE2130428}" type="datetimeFigureOut">
              <a:rPr lang="fil-PH" smtClean="0"/>
              <a:pPr/>
              <a:t>7/6/2010</a:t>
            </a:fld>
            <a:endParaRPr lang="fil-PH"/>
          </a:p>
        </p:txBody>
      </p:sp>
      <p:sp>
        <p:nvSpPr>
          <p:cNvPr id="3" name="Footer Placeholder 2"/>
          <p:cNvSpPr>
            <a:spLocks noGrp="1"/>
          </p:cNvSpPr>
          <p:nvPr>
            <p:ph type="ftr" sz="quarter" idx="11"/>
          </p:nvPr>
        </p:nvSpPr>
        <p:spPr/>
        <p:txBody>
          <a:bodyPr/>
          <a:lstStyle/>
          <a:p>
            <a:endParaRPr lang="fil-PH"/>
          </a:p>
        </p:txBody>
      </p:sp>
      <p:sp>
        <p:nvSpPr>
          <p:cNvPr id="4" name="Slide Number Placeholder 3"/>
          <p:cNvSpPr>
            <a:spLocks noGrp="1"/>
          </p:cNvSpPr>
          <p:nvPr>
            <p:ph type="sldNum" sz="quarter" idx="12"/>
          </p:nvPr>
        </p:nvSpPr>
        <p:spPr/>
        <p:txBody>
          <a:bodyPr/>
          <a:lstStyle/>
          <a:p>
            <a:fld id="{EC81243F-AFC8-4A84-8C2D-92600420F834}" type="slidenum">
              <a:rPr lang="fil-PH" smtClean="0"/>
              <a:pPr/>
              <a:t>‹#›</a:t>
            </a:fld>
            <a:endParaRPr lang="fil-PH"/>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CDF0C584-B289-4CBE-A7D3-6E4CE2130428}" type="datetimeFigureOut">
              <a:rPr lang="fil-PH" smtClean="0"/>
              <a:pPr/>
              <a:t>7/6/2010</a:t>
            </a:fld>
            <a:endParaRPr lang="fil-PH"/>
          </a:p>
        </p:txBody>
      </p:sp>
      <p:sp>
        <p:nvSpPr>
          <p:cNvPr id="22" name="Slide Number Placeholder 21"/>
          <p:cNvSpPr>
            <a:spLocks noGrp="1"/>
          </p:cNvSpPr>
          <p:nvPr>
            <p:ph type="sldNum" sz="quarter" idx="15"/>
          </p:nvPr>
        </p:nvSpPr>
        <p:spPr/>
        <p:txBody>
          <a:bodyPr rtlCol="0"/>
          <a:lstStyle/>
          <a:p>
            <a:fld id="{EC81243F-AFC8-4A84-8C2D-92600420F834}" type="slidenum">
              <a:rPr lang="fil-PH" smtClean="0"/>
              <a:pPr/>
              <a:t>‹#›</a:t>
            </a:fld>
            <a:endParaRPr lang="fil-PH"/>
          </a:p>
        </p:txBody>
      </p:sp>
      <p:sp>
        <p:nvSpPr>
          <p:cNvPr id="23" name="Footer Placeholder 22"/>
          <p:cNvSpPr>
            <a:spLocks noGrp="1"/>
          </p:cNvSpPr>
          <p:nvPr>
            <p:ph type="ftr" sz="quarter" idx="16"/>
          </p:nvPr>
        </p:nvSpPr>
        <p:spPr/>
        <p:txBody>
          <a:bodyPr rtlCol="0"/>
          <a:lstStyle/>
          <a:p>
            <a:endParaRPr lang="fil-PH"/>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CDF0C584-B289-4CBE-A7D3-6E4CE2130428}" type="datetimeFigureOut">
              <a:rPr lang="fil-PH" smtClean="0"/>
              <a:pPr/>
              <a:t>7/6/2010</a:t>
            </a:fld>
            <a:endParaRPr lang="fil-PH"/>
          </a:p>
        </p:txBody>
      </p:sp>
      <p:sp>
        <p:nvSpPr>
          <p:cNvPr id="18" name="Slide Number Placeholder 17"/>
          <p:cNvSpPr>
            <a:spLocks noGrp="1"/>
          </p:cNvSpPr>
          <p:nvPr>
            <p:ph type="sldNum" sz="quarter" idx="11"/>
          </p:nvPr>
        </p:nvSpPr>
        <p:spPr/>
        <p:txBody>
          <a:bodyPr rtlCol="0"/>
          <a:lstStyle/>
          <a:p>
            <a:fld id="{EC81243F-AFC8-4A84-8C2D-92600420F834}" type="slidenum">
              <a:rPr lang="fil-PH" smtClean="0"/>
              <a:pPr/>
              <a:t>‹#›</a:t>
            </a:fld>
            <a:endParaRPr lang="fil-PH"/>
          </a:p>
        </p:txBody>
      </p:sp>
      <p:sp>
        <p:nvSpPr>
          <p:cNvPr id="21" name="Footer Placeholder 20"/>
          <p:cNvSpPr>
            <a:spLocks noGrp="1"/>
          </p:cNvSpPr>
          <p:nvPr>
            <p:ph type="ftr" sz="quarter" idx="12"/>
          </p:nvPr>
        </p:nvSpPr>
        <p:spPr/>
        <p:txBody>
          <a:bodyPr rtlCol="0"/>
          <a:lstStyle/>
          <a:p>
            <a:endParaRPr lang="fil-PH"/>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CDF0C584-B289-4CBE-A7D3-6E4CE2130428}" type="datetimeFigureOut">
              <a:rPr lang="fil-PH" smtClean="0"/>
              <a:pPr/>
              <a:t>7/6/2010</a:t>
            </a:fld>
            <a:endParaRPr lang="fil-PH"/>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fil-PH"/>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EC81243F-AFC8-4A84-8C2D-92600420F834}" type="slidenum">
              <a:rPr lang="fil-PH" smtClean="0"/>
              <a:pPr/>
              <a:t>‹#›</a:t>
            </a:fld>
            <a:endParaRPr lang="fil-PH"/>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upload.wikimedia.org/wikipedia/commons/b/b3/Strip_coal_mining.jpg"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usageorge.com/Wallpapers/Scenery/wallaper/Blue-Planet-Earth.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8" name="Rectangle 7"/>
          <p:cNvSpPr/>
          <p:nvPr/>
        </p:nvSpPr>
        <p:spPr>
          <a:xfrm>
            <a:off x="2362200" y="304800"/>
            <a:ext cx="3954673" cy="923330"/>
          </a:xfrm>
          <a:prstGeom prst="rect">
            <a:avLst/>
          </a:prstGeom>
          <a:noFill/>
        </p:spPr>
        <p:txBody>
          <a:bodyPr wrap="square" lIns="91440" tIns="45720" rIns="91440" bIns="45720">
            <a:spAutoFit/>
          </a:bodyPr>
          <a:lstStyle/>
          <a:p>
            <a:pPr algn="ctr"/>
            <a:r>
              <a:rPr lang="en-US" sz="54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Earth Science</a:t>
            </a:r>
            <a:endParaRPr lang="en-US"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TextBox 9"/>
          <p:cNvSpPr txBox="1"/>
          <p:nvPr/>
        </p:nvSpPr>
        <p:spPr>
          <a:xfrm flipH="1">
            <a:off x="762000" y="4495800"/>
            <a:ext cx="3352800" cy="369332"/>
          </a:xfrm>
          <a:prstGeom prst="rect">
            <a:avLst/>
          </a:prstGeom>
          <a:noFill/>
        </p:spPr>
        <p:txBody>
          <a:bodyPr wrap="square" rtlCol="0">
            <a:spAutoFit/>
          </a:bodyPr>
          <a:lstStyle/>
          <a:p>
            <a:r>
              <a:rPr lang="fil-PH" dirty="0" smtClean="0"/>
              <a:t>Seth Clark Leyson  </a:t>
            </a:r>
            <a:endParaRPr lang="fil-PH" dirty="0"/>
          </a:p>
        </p:txBody>
      </p:sp>
      <p:sp>
        <p:nvSpPr>
          <p:cNvPr id="11" name="TextBox 10"/>
          <p:cNvSpPr txBox="1"/>
          <p:nvPr/>
        </p:nvSpPr>
        <p:spPr>
          <a:xfrm>
            <a:off x="762000" y="4800600"/>
            <a:ext cx="3429000" cy="369332"/>
          </a:xfrm>
          <a:prstGeom prst="rect">
            <a:avLst/>
          </a:prstGeom>
          <a:noFill/>
        </p:spPr>
        <p:txBody>
          <a:bodyPr wrap="square" rtlCol="0">
            <a:spAutoFit/>
          </a:bodyPr>
          <a:lstStyle/>
          <a:p>
            <a:r>
              <a:rPr lang="fil-PH" dirty="0" smtClean="0"/>
              <a:t>Julia Louise  Baliog </a:t>
            </a:r>
            <a:endParaRPr lang="fil-PH" dirty="0"/>
          </a:p>
        </p:txBody>
      </p:sp>
      <p:sp>
        <p:nvSpPr>
          <p:cNvPr id="12" name="TextBox 11"/>
          <p:cNvSpPr txBox="1"/>
          <p:nvPr/>
        </p:nvSpPr>
        <p:spPr>
          <a:xfrm>
            <a:off x="914400" y="3886200"/>
            <a:ext cx="1344920" cy="369332"/>
          </a:xfrm>
          <a:prstGeom prst="rect">
            <a:avLst/>
          </a:prstGeom>
          <a:noFill/>
        </p:spPr>
        <p:txBody>
          <a:bodyPr wrap="none" rtlCol="0">
            <a:spAutoFit/>
          </a:bodyPr>
          <a:lstStyle/>
          <a:p>
            <a:r>
              <a:rPr lang="fil-PH" dirty="0" smtClean="0"/>
              <a:t>Groupmates</a:t>
            </a:r>
            <a:endParaRPr lang="fil-PH" dirty="0"/>
          </a:p>
        </p:txBody>
      </p:sp>
      <p:sp>
        <p:nvSpPr>
          <p:cNvPr id="13" name="TextBox 12"/>
          <p:cNvSpPr txBox="1"/>
          <p:nvPr/>
        </p:nvSpPr>
        <p:spPr>
          <a:xfrm>
            <a:off x="762000" y="5105400"/>
            <a:ext cx="3352800" cy="369332"/>
          </a:xfrm>
          <a:prstGeom prst="rect">
            <a:avLst/>
          </a:prstGeom>
          <a:noFill/>
        </p:spPr>
        <p:txBody>
          <a:bodyPr wrap="square" rtlCol="0">
            <a:spAutoFit/>
          </a:bodyPr>
          <a:lstStyle/>
          <a:p>
            <a:r>
              <a:rPr lang="fil-PH" dirty="0" smtClean="0"/>
              <a:t>Kriz Sandra Temajo </a:t>
            </a:r>
            <a:endParaRPr lang="fil-PH" dirty="0"/>
          </a:p>
        </p:txBody>
      </p:sp>
      <p:sp>
        <p:nvSpPr>
          <p:cNvPr id="9" name="TextBox 8"/>
          <p:cNvSpPr txBox="1"/>
          <p:nvPr/>
        </p:nvSpPr>
        <p:spPr>
          <a:xfrm>
            <a:off x="4876800" y="3276600"/>
            <a:ext cx="184731" cy="369332"/>
          </a:xfrm>
          <a:prstGeom prst="rect">
            <a:avLst/>
          </a:prstGeom>
          <a:noFill/>
        </p:spPr>
        <p:txBody>
          <a:bodyPr wrap="none" rtlCol="0">
            <a:spAutoFit/>
          </a:bodyPr>
          <a:lstStyle/>
          <a:p>
            <a:endParaRPr lang="fil-PH" dirty="0"/>
          </a:p>
        </p:txBody>
      </p:sp>
      <p:sp>
        <p:nvSpPr>
          <p:cNvPr id="14" name="TextBox 13"/>
          <p:cNvSpPr txBox="1"/>
          <p:nvPr/>
        </p:nvSpPr>
        <p:spPr>
          <a:xfrm>
            <a:off x="5181600" y="4648200"/>
            <a:ext cx="1951175" cy="400110"/>
          </a:xfrm>
          <a:prstGeom prst="rect">
            <a:avLst/>
          </a:prstGeom>
          <a:noFill/>
        </p:spPr>
        <p:txBody>
          <a:bodyPr wrap="none" rtlCol="0">
            <a:spAutoFit/>
          </a:bodyPr>
          <a:lstStyle/>
          <a:p>
            <a:r>
              <a:rPr lang="fil-PH" sz="2000" dirty="0" smtClean="0">
                <a:solidFill>
                  <a:schemeClr val="bg1"/>
                </a:solidFill>
              </a:rPr>
              <a:t>MS. Chaity Mulig</a:t>
            </a:r>
            <a:endParaRPr lang="fil-PH" sz="2000" dirty="0">
              <a:solidFill>
                <a:schemeClr val="bg1"/>
              </a:solidFill>
            </a:endParaRPr>
          </a:p>
        </p:txBody>
      </p:sp>
      <p:sp>
        <p:nvSpPr>
          <p:cNvPr id="15" name="TextBox 14"/>
          <p:cNvSpPr txBox="1"/>
          <p:nvPr/>
        </p:nvSpPr>
        <p:spPr>
          <a:xfrm>
            <a:off x="3733800" y="5791200"/>
            <a:ext cx="1388393" cy="400110"/>
          </a:xfrm>
          <a:prstGeom prst="rect">
            <a:avLst/>
          </a:prstGeom>
          <a:noFill/>
        </p:spPr>
        <p:txBody>
          <a:bodyPr wrap="none" rtlCol="0">
            <a:spAutoFit/>
          </a:bodyPr>
          <a:lstStyle/>
          <a:p>
            <a:r>
              <a:rPr lang="fil-PH" sz="2000" dirty="0" smtClean="0">
                <a:solidFill>
                  <a:schemeClr val="bg1"/>
                </a:solidFill>
              </a:rPr>
              <a:t>1-Amethyst</a:t>
            </a:r>
            <a:endParaRPr lang="fil-PH" sz="20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fmla="#ppt_w*sin(2.5*pi*$)">
                                          <p:val>
                                            <p:fltVal val="0"/>
                                          </p:val>
                                        </p:tav>
                                        <p:tav tm="100000">
                                          <p:val>
                                            <p:fltVal val="1"/>
                                          </p:val>
                                        </p:tav>
                                      </p:tavLst>
                                    </p:anim>
                                    <p:anim calcmode="lin" valueType="num">
                                      <p:cBhvr>
                                        <p:cTn id="8" dur="5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by="(-#ppt_w*2)" calcmode="lin" valueType="num">
                                      <p:cBhvr rctx="PPT">
                                        <p:cTn id="13" dur="500" autoRev="1" fill="hold">
                                          <p:stCondLst>
                                            <p:cond delay="0"/>
                                          </p:stCondLst>
                                        </p:cTn>
                                        <p:tgtEl>
                                          <p:spTgt spid="14"/>
                                        </p:tgtEl>
                                        <p:attrNameLst>
                                          <p:attrName>ppt_w</p:attrName>
                                        </p:attrNameLst>
                                      </p:cBhvr>
                                    </p:anim>
                                    <p:anim by="(#ppt_w*0.50)" calcmode="lin" valueType="num">
                                      <p:cBhvr>
                                        <p:cTn id="14" dur="500" decel="50000" autoRev="1" fill="hold">
                                          <p:stCondLst>
                                            <p:cond delay="0"/>
                                          </p:stCondLst>
                                        </p:cTn>
                                        <p:tgtEl>
                                          <p:spTgt spid="14"/>
                                        </p:tgtEl>
                                        <p:attrNameLst>
                                          <p:attrName>ppt_x</p:attrName>
                                        </p:attrNameLst>
                                      </p:cBhvr>
                                    </p:anim>
                                    <p:anim from="(-#ppt_h/2)" to="(#ppt_y)" calcmode="lin" valueType="num">
                                      <p:cBhvr>
                                        <p:cTn id="15" dur="1000" fill="hold">
                                          <p:stCondLst>
                                            <p:cond delay="0"/>
                                          </p:stCondLst>
                                        </p:cTn>
                                        <p:tgtEl>
                                          <p:spTgt spid="14"/>
                                        </p:tgtEl>
                                        <p:attrNameLst>
                                          <p:attrName>ppt_y</p:attrName>
                                        </p:attrNameLst>
                                      </p:cBhvr>
                                    </p:anim>
                                    <p:animRot by="21600000">
                                      <p:cBhvr>
                                        <p:cTn id="16" dur="1000" fill="hold">
                                          <p:stCondLst>
                                            <p:cond delay="0"/>
                                          </p:stCondLst>
                                        </p:cTn>
                                        <p:tgtEl>
                                          <p:spTgt spid="1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80">
                                          <p:stCondLst>
                                            <p:cond delay="0"/>
                                          </p:stCondLst>
                                        </p:cTn>
                                        <p:tgtEl>
                                          <p:spTgt spid="12"/>
                                        </p:tgtEl>
                                      </p:cBhvr>
                                    </p:animEffect>
                                    <p:anim calcmode="lin" valueType="num">
                                      <p:cBhvr>
                                        <p:cTn id="2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7" dur="26">
                                          <p:stCondLst>
                                            <p:cond delay="650"/>
                                          </p:stCondLst>
                                        </p:cTn>
                                        <p:tgtEl>
                                          <p:spTgt spid="12"/>
                                        </p:tgtEl>
                                      </p:cBhvr>
                                      <p:to x="100000" y="60000"/>
                                    </p:animScale>
                                    <p:animScale>
                                      <p:cBhvr>
                                        <p:cTn id="28" dur="166" decel="50000">
                                          <p:stCondLst>
                                            <p:cond delay="676"/>
                                          </p:stCondLst>
                                        </p:cTn>
                                        <p:tgtEl>
                                          <p:spTgt spid="12"/>
                                        </p:tgtEl>
                                      </p:cBhvr>
                                      <p:to x="100000" y="100000"/>
                                    </p:animScale>
                                    <p:animScale>
                                      <p:cBhvr>
                                        <p:cTn id="29" dur="26">
                                          <p:stCondLst>
                                            <p:cond delay="1312"/>
                                          </p:stCondLst>
                                        </p:cTn>
                                        <p:tgtEl>
                                          <p:spTgt spid="12"/>
                                        </p:tgtEl>
                                      </p:cBhvr>
                                      <p:to x="100000" y="80000"/>
                                    </p:animScale>
                                    <p:animScale>
                                      <p:cBhvr>
                                        <p:cTn id="30" dur="166" decel="50000">
                                          <p:stCondLst>
                                            <p:cond delay="1338"/>
                                          </p:stCondLst>
                                        </p:cTn>
                                        <p:tgtEl>
                                          <p:spTgt spid="12"/>
                                        </p:tgtEl>
                                      </p:cBhvr>
                                      <p:to x="100000" y="100000"/>
                                    </p:animScale>
                                    <p:animScale>
                                      <p:cBhvr>
                                        <p:cTn id="31" dur="26">
                                          <p:stCondLst>
                                            <p:cond delay="1642"/>
                                          </p:stCondLst>
                                        </p:cTn>
                                        <p:tgtEl>
                                          <p:spTgt spid="12"/>
                                        </p:tgtEl>
                                      </p:cBhvr>
                                      <p:to x="100000" y="90000"/>
                                    </p:animScale>
                                    <p:animScale>
                                      <p:cBhvr>
                                        <p:cTn id="32" dur="166" decel="50000">
                                          <p:stCondLst>
                                            <p:cond delay="1668"/>
                                          </p:stCondLst>
                                        </p:cTn>
                                        <p:tgtEl>
                                          <p:spTgt spid="12"/>
                                        </p:tgtEl>
                                      </p:cBhvr>
                                      <p:to x="100000" y="100000"/>
                                    </p:animScale>
                                    <p:animScale>
                                      <p:cBhvr>
                                        <p:cTn id="33" dur="26">
                                          <p:stCondLst>
                                            <p:cond delay="1808"/>
                                          </p:stCondLst>
                                        </p:cTn>
                                        <p:tgtEl>
                                          <p:spTgt spid="12"/>
                                        </p:tgtEl>
                                      </p:cBhvr>
                                      <p:to x="100000" y="95000"/>
                                    </p:animScale>
                                    <p:animScale>
                                      <p:cBhvr>
                                        <p:cTn id="34" dur="166" decel="50000">
                                          <p:stCondLst>
                                            <p:cond delay="1834"/>
                                          </p:stCondLst>
                                        </p:cTn>
                                        <p:tgtEl>
                                          <p:spTgt spid="12"/>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80">
                                          <p:stCondLst>
                                            <p:cond delay="0"/>
                                          </p:stCondLst>
                                        </p:cTn>
                                        <p:tgtEl>
                                          <p:spTgt spid="13"/>
                                        </p:tgtEl>
                                      </p:cBhvr>
                                    </p:animEffect>
                                    <p:anim calcmode="lin" valueType="num">
                                      <p:cBhvr>
                                        <p:cTn id="4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5" dur="26">
                                          <p:stCondLst>
                                            <p:cond delay="650"/>
                                          </p:stCondLst>
                                        </p:cTn>
                                        <p:tgtEl>
                                          <p:spTgt spid="13"/>
                                        </p:tgtEl>
                                      </p:cBhvr>
                                      <p:to x="100000" y="60000"/>
                                    </p:animScale>
                                    <p:animScale>
                                      <p:cBhvr>
                                        <p:cTn id="46" dur="166" decel="50000">
                                          <p:stCondLst>
                                            <p:cond delay="676"/>
                                          </p:stCondLst>
                                        </p:cTn>
                                        <p:tgtEl>
                                          <p:spTgt spid="13"/>
                                        </p:tgtEl>
                                      </p:cBhvr>
                                      <p:to x="100000" y="100000"/>
                                    </p:animScale>
                                    <p:animScale>
                                      <p:cBhvr>
                                        <p:cTn id="47" dur="26">
                                          <p:stCondLst>
                                            <p:cond delay="1312"/>
                                          </p:stCondLst>
                                        </p:cTn>
                                        <p:tgtEl>
                                          <p:spTgt spid="13"/>
                                        </p:tgtEl>
                                      </p:cBhvr>
                                      <p:to x="100000" y="80000"/>
                                    </p:animScale>
                                    <p:animScale>
                                      <p:cBhvr>
                                        <p:cTn id="48" dur="166" decel="50000">
                                          <p:stCondLst>
                                            <p:cond delay="1338"/>
                                          </p:stCondLst>
                                        </p:cTn>
                                        <p:tgtEl>
                                          <p:spTgt spid="13"/>
                                        </p:tgtEl>
                                      </p:cBhvr>
                                      <p:to x="100000" y="100000"/>
                                    </p:animScale>
                                    <p:animScale>
                                      <p:cBhvr>
                                        <p:cTn id="49" dur="26">
                                          <p:stCondLst>
                                            <p:cond delay="1642"/>
                                          </p:stCondLst>
                                        </p:cTn>
                                        <p:tgtEl>
                                          <p:spTgt spid="13"/>
                                        </p:tgtEl>
                                      </p:cBhvr>
                                      <p:to x="100000" y="90000"/>
                                    </p:animScale>
                                    <p:animScale>
                                      <p:cBhvr>
                                        <p:cTn id="50" dur="166" decel="50000">
                                          <p:stCondLst>
                                            <p:cond delay="1668"/>
                                          </p:stCondLst>
                                        </p:cTn>
                                        <p:tgtEl>
                                          <p:spTgt spid="13"/>
                                        </p:tgtEl>
                                      </p:cBhvr>
                                      <p:to x="100000" y="100000"/>
                                    </p:animScale>
                                    <p:animScale>
                                      <p:cBhvr>
                                        <p:cTn id="51" dur="26">
                                          <p:stCondLst>
                                            <p:cond delay="1808"/>
                                          </p:stCondLst>
                                        </p:cTn>
                                        <p:tgtEl>
                                          <p:spTgt spid="13"/>
                                        </p:tgtEl>
                                      </p:cBhvr>
                                      <p:to x="100000" y="95000"/>
                                    </p:animScale>
                                    <p:animScale>
                                      <p:cBhvr>
                                        <p:cTn id="52" dur="166" decel="50000">
                                          <p:stCondLst>
                                            <p:cond delay="1834"/>
                                          </p:stCondLst>
                                        </p:cTn>
                                        <p:tgtEl>
                                          <p:spTgt spid="13"/>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down)">
                                      <p:cBhvr>
                                        <p:cTn id="57" dur="580">
                                          <p:stCondLst>
                                            <p:cond delay="0"/>
                                          </p:stCondLst>
                                        </p:cTn>
                                        <p:tgtEl>
                                          <p:spTgt spid="11"/>
                                        </p:tgtEl>
                                      </p:cBhvr>
                                    </p:animEffect>
                                    <p:anim calcmode="lin" valueType="num">
                                      <p:cBhvr>
                                        <p:cTn id="5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63" dur="26">
                                          <p:stCondLst>
                                            <p:cond delay="650"/>
                                          </p:stCondLst>
                                        </p:cTn>
                                        <p:tgtEl>
                                          <p:spTgt spid="11"/>
                                        </p:tgtEl>
                                      </p:cBhvr>
                                      <p:to x="100000" y="60000"/>
                                    </p:animScale>
                                    <p:animScale>
                                      <p:cBhvr>
                                        <p:cTn id="64" dur="166" decel="50000">
                                          <p:stCondLst>
                                            <p:cond delay="676"/>
                                          </p:stCondLst>
                                        </p:cTn>
                                        <p:tgtEl>
                                          <p:spTgt spid="11"/>
                                        </p:tgtEl>
                                      </p:cBhvr>
                                      <p:to x="100000" y="100000"/>
                                    </p:animScale>
                                    <p:animScale>
                                      <p:cBhvr>
                                        <p:cTn id="65" dur="26">
                                          <p:stCondLst>
                                            <p:cond delay="1312"/>
                                          </p:stCondLst>
                                        </p:cTn>
                                        <p:tgtEl>
                                          <p:spTgt spid="11"/>
                                        </p:tgtEl>
                                      </p:cBhvr>
                                      <p:to x="100000" y="80000"/>
                                    </p:animScale>
                                    <p:animScale>
                                      <p:cBhvr>
                                        <p:cTn id="66" dur="166" decel="50000">
                                          <p:stCondLst>
                                            <p:cond delay="1338"/>
                                          </p:stCondLst>
                                        </p:cTn>
                                        <p:tgtEl>
                                          <p:spTgt spid="11"/>
                                        </p:tgtEl>
                                      </p:cBhvr>
                                      <p:to x="100000" y="100000"/>
                                    </p:animScale>
                                    <p:animScale>
                                      <p:cBhvr>
                                        <p:cTn id="67" dur="26">
                                          <p:stCondLst>
                                            <p:cond delay="1642"/>
                                          </p:stCondLst>
                                        </p:cTn>
                                        <p:tgtEl>
                                          <p:spTgt spid="11"/>
                                        </p:tgtEl>
                                      </p:cBhvr>
                                      <p:to x="100000" y="90000"/>
                                    </p:animScale>
                                    <p:animScale>
                                      <p:cBhvr>
                                        <p:cTn id="68" dur="166" decel="50000">
                                          <p:stCondLst>
                                            <p:cond delay="1668"/>
                                          </p:stCondLst>
                                        </p:cTn>
                                        <p:tgtEl>
                                          <p:spTgt spid="11"/>
                                        </p:tgtEl>
                                      </p:cBhvr>
                                      <p:to x="100000" y="100000"/>
                                    </p:animScale>
                                    <p:animScale>
                                      <p:cBhvr>
                                        <p:cTn id="69" dur="26">
                                          <p:stCondLst>
                                            <p:cond delay="1808"/>
                                          </p:stCondLst>
                                        </p:cTn>
                                        <p:tgtEl>
                                          <p:spTgt spid="11"/>
                                        </p:tgtEl>
                                      </p:cBhvr>
                                      <p:to x="100000" y="95000"/>
                                    </p:animScale>
                                    <p:animScale>
                                      <p:cBhvr>
                                        <p:cTn id="70" dur="166" decel="50000">
                                          <p:stCondLst>
                                            <p:cond delay="1834"/>
                                          </p:stCondLst>
                                        </p:cTn>
                                        <p:tgtEl>
                                          <p:spTgt spid="11"/>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26" presetClass="entr" presetSubtype="0"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down)">
                                      <p:cBhvr>
                                        <p:cTn id="75" dur="580">
                                          <p:stCondLst>
                                            <p:cond delay="0"/>
                                          </p:stCondLst>
                                        </p:cTn>
                                        <p:tgtEl>
                                          <p:spTgt spid="10"/>
                                        </p:tgtEl>
                                      </p:cBhvr>
                                    </p:animEffect>
                                    <p:anim calcmode="lin" valueType="num">
                                      <p:cBhvr>
                                        <p:cTn id="7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81" dur="26">
                                          <p:stCondLst>
                                            <p:cond delay="650"/>
                                          </p:stCondLst>
                                        </p:cTn>
                                        <p:tgtEl>
                                          <p:spTgt spid="10"/>
                                        </p:tgtEl>
                                      </p:cBhvr>
                                      <p:to x="100000" y="60000"/>
                                    </p:animScale>
                                    <p:animScale>
                                      <p:cBhvr>
                                        <p:cTn id="82" dur="166" decel="50000">
                                          <p:stCondLst>
                                            <p:cond delay="676"/>
                                          </p:stCondLst>
                                        </p:cTn>
                                        <p:tgtEl>
                                          <p:spTgt spid="10"/>
                                        </p:tgtEl>
                                      </p:cBhvr>
                                      <p:to x="100000" y="100000"/>
                                    </p:animScale>
                                    <p:animScale>
                                      <p:cBhvr>
                                        <p:cTn id="83" dur="26">
                                          <p:stCondLst>
                                            <p:cond delay="1312"/>
                                          </p:stCondLst>
                                        </p:cTn>
                                        <p:tgtEl>
                                          <p:spTgt spid="10"/>
                                        </p:tgtEl>
                                      </p:cBhvr>
                                      <p:to x="100000" y="80000"/>
                                    </p:animScale>
                                    <p:animScale>
                                      <p:cBhvr>
                                        <p:cTn id="84" dur="166" decel="50000">
                                          <p:stCondLst>
                                            <p:cond delay="1338"/>
                                          </p:stCondLst>
                                        </p:cTn>
                                        <p:tgtEl>
                                          <p:spTgt spid="10"/>
                                        </p:tgtEl>
                                      </p:cBhvr>
                                      <p:to x="100000" y="100000"/>
                                    </p:animScale>
                                    <p:animScale>
                                      <p:cBhvr>
                                        <p:cTn id="85" dur="26">
                                          <p:stCondLst>
                                            <p:cond delay="1642"/>
                                          </p:stCondLst>
                                        </p:cTn>
                                        <p:tgtEl>
                                          <p:spTgt spid="10"/>
                                        </p:tgtEl>
                                      </p:cBhvr>
                                      <p:to x="100000" y="90000"/>
                                    </p:animScale>
                                    <p:animScale>
                                      <p:cBhvr>
                                        <p:cTn id="86" dur="166" decel="50000">
                                          <p:stCondLst>
                                            <p:cond delay="1668"/>
                                          </p:stCondLst>
                                        </p:cTn>
                                        <p:tgtEl>
                                          <p:spTgt spid="10"/>
                                        </p:tgtEl>
                                      </p:cBhvr>
                                      <p:to x="100000" y="100000"/>
                                    </p:animScale>
                                    <p:animScale>
                                      <p:cBhvr>
                                        <p:cTn id="87" dur="26">
                                          <p:stCondLst>
                                            <p:cond delay="1808"/>
                                          </p:stCondLst>
                                        </p:cTn>
                                        <p:tgtEl>
                                          <p:spTgt spid="10"/>
                                        </p:tgtEl>
                                      </p:cBhvr>
                                      <p:to x="100000" y="95000"/>
                                    </p:animScale>
                                    <p:animScale>
                                      <p:cBhvr>
                                        <p:cTn id="88" dur="166" decel="50000">
                                          <p:stCondLst>
                                            <p:cond delay="1834"/>
                                          </p:stCondLst>
                                        </p:cTn>
                                        <p:tgtEl>
                                          <p:spTgt spid="10"/>
                                        </p:tgtEl>
                                      </p:cBhvr>
                                      <p:to x="100000" y="100000"/>
                                    </p:animScale>
                                  </p:childTnLst>
                                </p:cTn>
                              </p:par>
                            </p:childTnLst>
                          </p:cTn>
                        </p:par>
                      </p:childTnLst>
                    </p:cTn>
                  </p:par>
                  <p:par>
                    <p:cTn id="89" fill="hold">
                      <p:stCondLst>
                        <p:cond delay="indefinite"/>
                      </p:stCondLst>
                      <p:childTnLst>
                        <p:par>
                          <p:cTn id="90" fill="hold">
                            <p:stCondLst>
                              <p:cond delay="0"/>
                            </p:stCondLst>
                            <p:childTnLst>
                              <p:par>
                                <p:cTn id="91" presetID="26" presetClass="entr" presetSubtype="0" fill="hold" grpId="0" nodeType="click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down)">
                                      <p:cBhvr>
                                        <p:cTn id="93" dur="580">
                                          <p:stCondLst>
                                            <p:cond delay="0"/>
                                          </p:stCondLst>
                                        </p:cTn>
                                        <p:tgtEl>
                                          <p:spTgt spid="15"/>
                                        </p:tgtEl>
                                      </p:cBhvr>
                                    </p:animEffect>
                                    <p:anim calcmode="lin" valueType="num">
                                      <p:cBhvr>
                                        <p:cTn id="94"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5"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96"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97"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98"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99" dur="26">
                                          <p:stCondLst>
                                            <p:cond delay="650"/>
                                          </p:stCondLst>
                                        </p:cTn>
                                        <p:tgtEl>
                                          <p:spTgt spid="15"/>
                                        </p:tgtEl>
                                      </p:cBhvr>
                                      <p:to x="100000" y="60000"/>
                                    </p:animScale>
                                    <p:animScale>
                                      <p:cBhvr>
                                        <p:cTn id="100" dur="166" decel="50000">
                                          <p:stCondLst>
                                            <p:cond delay="676"/>
                                          </p:stCondLst>
                                        </p:cTn>
                                        <p:tgtEl>
                                          <p:spTgt spid="15"/>
                                        </p:tgtEl>
                                      </p:cBhvr>
                                      <p:to x="100000" y="100000"/>
                                    </p:animScale>
                                    <p:animScale>
                                      <p:cBhvr>
                                        <p:cTn id="101" dur="26">
                                          <p:stCondLst>
                                            <p:cond delay="1312"/>
                                          </p:stCondLst>
                                        </p:cTn>
                                        <p:tgtEl>
                                          <p:spTgt spid="15"/>
                                        </p:tgtEl>
                                      </p:cBhvr>
                                      <p:to x="100000" y="80000"/>
                                    </p:animScale>
                                    <p:animScale>
                                      <p:cBhvr>
                                        <p:cTn id="102" dur="166" decel="50000">
                                          <p:stCondLst>
                                            <p:cond delay="1338"/>
                                          </p:stCondLst>
                                        </p:cTn>
                                        <p:tgtEl>
                                          <p:spTgt spid="15"/>
                                        </p:tgtEl>
                                      </p:cBhvr>
                                      <p:to x="100000" y="100000"/>
                                    </p:animScale>
                                    <p:animScale>
                                      <p:cBhvr>
                                        <p:cTn id="103" dur="26">
                                          <p:stCondLst>
                                            <p:cond delay="1642"/>
                                          </p:stCondLst>
                                        </p:cTn>
                                        <p:tgtEl>
                                          <p:spTgt spid="15"/>
                                        </p:tgtEl>
                                      </p:cBhvr>
                                      <p:to x="100000" y="90000"/>
                                    </p:animScale>
                                    <p:animScale>
                                      <p:cBhvr>
                                        <p:cTn id="104" dur="166" decel="50000">
                                          <p:stCondLst>
                                            <p:cond delay="1668"/>
                                          </p:stCondLst>
                                        </p:cTn>
                                        <p:tgtEl>
                                          <p:spTgt spid="15"/>
                                        </p:tgtEl>
                                      </p:cBhvr>
                                      <p:to x="100000" y="100000"/>
                                    </p:animScale>
                                    <p:animScale>
                                      <p:cBhvr>
                                        <p:cTn id="105" dur="26">
                                          <p:stCondLst>
                                            <p:cond delay="1808"/>
                                          </p:stCondLst>
                                        </p:cTn>
                                        <p:tgtEl>
                                          <p:spTgt spid="15"/>
                                        </p:tgtEl>
                                      </p:cBhvr>
                                      <p:to x="100000" y="95000"/>
                                    </p:animScale>
                                    <p:animScale>
                                      <p:cBhvr>
                                        <p:cTn id="106"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benjyben.files.wordpress.com/2008/05/stethoscope-2.png"/>
          <p:cNvPicPr>
            <a:picLocks noChangeAspect="1" noChangeArrowheads="1"/>
          </p:cNvPicPr>
          <p:nvPr/>
        </p:nvPicPr>
        <p:blipFill>
          <a:blip r:embed="rId2"/>
          <a:srcRect/>
          <a:stretch>
            <a:fillRect/>
          </a:stretch>
        </p:blipFill>
        <p:spPr bwMode="auto">
          <a:xfrm>
            <a:off x="1828800" y="914400"/>
            <a:ext cx="5715000" cy="4943475"/>
          </a:xfrm>
          <a:prstGeom prst="rect">
            <a:avLst/>
          </a:prstGeom>
          <a:noFill/>
        </p:spPr>
      </p:pic>
      <p:sp>
        <p:nvSpPr>
          <p:cNvPr id="4" name="TextBox 3"/>
          <p:cNvSpPr txBox="1"/>
          <p:nvPr/>
        </p:nvSpPr>
        <p:spPr>
          <a:xfrm>
            <a:off x="2362200" y="304800"/>
            <a:ext cx="4367478" cy="769441"/>
          </a:xfrm>
          <a:prstGeom prst="rect">
            <a:avLst/>
          </a:prstGeom>
          <a:noFill/>
        </p:spPr>
        <p:txBody>
          <a:bodyPr wrap="none" rtlCol="0">
            <a:spAutoFit/>
          </a:bodyPr>
          <a:lstStyle/>
          <a:p>
            <a:r>
              <a:rPr lang="fil-PH" sz="4400" dirty="0" smtClean="0">
                <a:latin typeface="Broadway" pitchFamily="82" charset="0"/>
              </a:rPr>
              <a:t>Health Effects</a:t>
            </a:r>
            <a:endParaRPr lang="fil-PH" sz="4400" dirty="0">
              <a:latin typeface="Broadway" pitchFamily="82" charset="0"/>
            </a:endParaRPr>
          </a:p>
        </p:txBody>
      </p:sp>
      <p:sp>
        <p:nvSpPr>
          <p:cNvPr id="5" name="TextBox 4"/>
          <p:cNvSpPr txBox="1"/>
          <p:nvPr/>
        </p:nvSpPr>
        <p:spPr>
          <a:xfrm rot="10800000" flipV="1">
            <a:off x="304800" y="1828800"/>
            <a:ext cx="8382000" cy="2246769"/>
          </a:xfrm>
          <a:prstGeom prst="rect">
            <a:avLst/>
          </a:prstGeom>
          <a:noFill/>
        </p:spPr>
        <p:txBody>
          <a:bodyPr wrap="square" rtlCol="0">
            <a:spAutoFit/>
          </a:bodyPr>
          <a:lstStyle/>
          <a:p>
            <a:r>
              <a:rPr lang="fil-PH" sz="2800" dirty="0" smtClean="0">
                <a:latin typeface="Broadway" pitchFamily="82" charset="0"/>
              </a:rPr>
              <a:t>Phosphate ocks is a radio active. There are also key areas of concen impacts to public health. It may be eaten by fish o any animals and can get into our wate supplies. </a:t>
            </a:r>
            <a:endParaRPr lang="fil-PH" sz="2800" dirty="0">
              <a:latin typeface="Broadway"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0" fill="hold"/>
                                        <p:tgtEl>
                                          <p:spTgt spid="4"/>
                                        </p:tgtEl>
                                        <p:attrNameLst>
                                          <p:attrName>ppt_x</p:attrName>
                                        </p:attrNameLst>
                                      </p:cBhvr>
                                      <p:tavLst>
                                        <p:tav tm="0">
                                          <p:val>
                                            <p:strVal val="#ppt_x"/>
                                          </p:val>
                                        </p:tav>
                                        <p:tav tm="100000">
                                          <p:val>
                                            <p:strVal val="#ppt_x"/>
                                          </p:val>
                                        </p:tav>
                                      </p:tavLst>
                                    </p:anim>
                                    <p:anim calcmode="lin" valueType="num">
                                      <p:cBhvr>
                                        <p:cTn id="8" dur="15000" fill="hold"/>
                                        <p:tgtEl>
                                          <p:spTgt spid="4"/>
                                        </p:tgtEl>
                                        <p:attrNameLst>
                                          <p:attrName>ppt_y</p:attrName>
                                        </p:attrNameLst>
                                      </p:cBhvr>
                                      <p:tavLst>
                                        <p:tav tm="0">
                                          <p:val>
                                            <p:strVal val="#ppt_y+1"/>
                                          </p:val>
                                        </p:tav>
                                        <p:tav tm="100000">
                                          <p:val>
                                            <p:strVal val="#ppt_y-1"/>
                                          </p:val>
                                        </p:tav>
                                      </p:tavLst>
                                    </p:anim>
                                  </p:childTnLst>
                                </p:cTn>
                              </p:par>
                            </p:childTnLst>
                          </p:cTn>
                        </p:par>
                      </p:childTnLst>
                    </p:cTn>
                  </p:par>
                  <p:par>
                    <p:cTn id="9" fill="hold">
                      <p:stCondLst>
                        <p:cond delay="indefinite"/>
                      </p:stCondLst>
                      <p:childTnLst>
                        <p:par>
                          <p:cTn id="10" fill="hold">
                            <p:stCondLst>
                              <p:cond delay="0"/>
                            </p:stCondLst>
                            <p:childTnLst>
                              <p:par>
                                <p:cTn id="11" presetID="27" presetClass="path" presetSubtype="0" accel="50000" decel="50000" fill="hold" grpId="1" nodeType="clickEffect">
                                  <p:stCondLst>
                                    <p:cond delay="0"/>
                                  </p:stCondLst>
                                  <p:childTnLst>
                                    <p:animMotion origin="layout" path="M 0 0  C 0.038 0  0.069 0.04133  0.069 0.092  C 0.069 0.12533  0.056 0.15467  0.037 0.172  C 0.037 0.172  0.036 0.172  0.036 0.172  C 0.029 0.17867  0.025 0.18933  0.025 0.20133  C 0.025 0.212  0.029 0.22133  0.034 0.228  C 0.042 0.23867  0.047 0.25467  0.047 0.27067  C 0.047 0.30533  0.026 0.33333  0 0.33333  C -0.026 0.33333  -0.047 0.30533  -0.047 0.27067  C -0.047 0.25467  -0.042 0.23867  -0.034 0.228  C -0.029 0.22133  -0.026 0.212  -0.026 0.20133  C -0.026 0.18933  -0.03 0.17867  -0.036 0.172  C -0.036 0.172  -0.037 0.172  -0.037 0.172  C -0.057 0.15467  -0.07 0.12533  -0.07 0.092  C -0.07 0.04133  -0.039 0  0 0  C 0 0  0 0  0 0  Z" pathEditMode="relative" ptsTypes="">
                                      <p:cBhvr>
                                        <p:cTn id="12" dur="2000" fill="hold"/>
                                        <p:tgtEl>
                                          <p:spTgt spid="4"/>
                                        </p:tgtEl>
                                        <p:attrNameLst>
                                          <p:attrName>ppt_x</p:attrName>
                                          <p:attrName>ppt_y</p:attrName>
                                        </p:attrNameLst>
                                      </p:cBhvr>
                                    </p:animMotion>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25" presetClass="path" presetSubtype="0" accel="50000" decel="50000" fill="hold" grpId="1" nodeType="clickEffect">
                                  <p:stCondLst>
                                    <p:cond delay="0"/>
                                  </p:stCondLst>
                                  <p:childTnLst>
                                    <p:animMotion origin="layout" path="M 0 0  C -0.022 -0.02267  -0.033 -0.06133  -0.027 -0.1  C -0.024 -0.11333  -0.02 -0.12667  -0.014 -0.13733  C -0.01 -0.10667  0.004 -0.07867  0.025 -0.06133  C 0.025 -0.09867  0.041 -0.13467  0.068 -0.15067  C 0.077 -0.15733  0.087 -0.16  0.097 -0.16133  C 0.082 -0.13867  0.074 -0.10667  0.077 -0.07333  C 0.099 -0.09733  0.13 -0.10267  0.157 -0.08533  C 0.166 -0.08  0.175 -0.07067  0.181 -0.06133  C 0.158 -0.064  0.134 -0.052  0.117 -0.028  C 0.144 -0.02  0.167 0.008  0.174 0.04667  C 0.176 0.06  0.176 0.07333  0.174 0.08667  C 0.161 0.06133  0.139 0.044  0.115 0.04133  C 0.127 0.07467  0.124 0.116  0.106 0.14667  C 0.099 0.15733  0.091 0.16667  0.082 0.172  C 0.089 0.14267  0.085 0.10933  0.072 0.08267  C 0.06 0.116  0.034 0.13867  0.004 0.13867  C -0.007 0.13867  -0.017 0.136  -0.026 0.13067  C -0.004 0.12  0.013 0.09467  0.021 0.064  C -0.007 0.072  -0.036 0.06  -0.055 0.02933  C -0.062 0.01733  -0.066 0.00533  -0.069 -0.008  C -0.049 0.00933  -0.023 0.012  0 0  Z" pathEditMode="relative" ptsTypes="">
                                      <p:cBhvr>
                                        <p:cTn id="24"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upload.wikimedia.org/wikipedia/commons/e/ef/Togo_phosphates_mining.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1143000" y="533400"/>
            <a:ext cx="6711196" cy="769441"/>
          </a:xfrm>
          <a:prstGeom prst="rect">
            <a:avLst/>
          </a:prstGeom>
          <a:noFill/>
        </p:spPr>
        <p:txBody>
          <a:bodyPr wrap="none" rtlCol="0">
            <a:spAutoFit/>
          </a:bodyPr>
          <a:lstStyle/>
          <a:p>
            <a:r>
              <a:rPr lang="fil-PH" sz="4400" dirty="0" smtClean="0">
                <a:latin typeface="Broadway" pitchFamily="82" charset="0"/>
              </a:rPr>
              <a:t>Envionmental Effects</a:t>
            </a:r>
            <a:endParaRPr lang="fil-PH" sz="4400" dirty="0">
              <a:latin typeface="Broadway" pitchFamily="82" charset="0"/>
            </a:endParaRPr>
          </a:p>
        </p:txBody>
      </p:sp>
      <p:sp>
        <p:nvSpPr>
          <p:cNvPr id="4" name="TextBox 3"/>
          <p:cNvSpPr txBox="1"/>
          <p:nvPr/>
        </p:nvSpPr>
        <p:spPr>
          <a:xfrm>
            <a:off x="609600" y="1905000"/>
            <a:ext cx="8001000" cy="1384995"/>
          </a:xfrm>
          <a:prstGeom prst="rect">
            <a:avLst/>
          </a:prstGeom>
          <a:noFill/>
        </p:spPr>
        <p:txBody>
          <a:bodyPr wrap="square" rtlCol="0">
            <a:spAutoFit/>
          </a:bodyPr>
          <a:lstStyle/>
          <a:p>
            <a:r>
              <a:rPr lang="fil-PH" sz="2800" dirty="0" smtClean="0">
                <a:latin typeface="Broadway" pitchFamily="82" charset="0"/>
              </a:rPr>
              <a:t>Phosphates mining removes 20 to 40 feet of the suface of an aea to get to the phosphates.</a:t>
            </a:r>
            <a:endParaRPr lang="fil-PH" sz="2800" dirty="0">
              <a:latin typeface="Broadway"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1" presetClass="path" presetSubtype="0" accel="50000" decel="50000" fill="hold" grpId="1" nodeType="clickEffect">
                                  <p:stCondLst>
                                    <p:cond delay="0"/>
                                  </p:stCondLst>
                                  <p:iterate type="lt">
                                    <p:tmPct val="0"/>
                                  </p:iterate>
                                  <p:childTnLst>
                                    <p:animMotion origin="layout" path="M 0 0  C 0.002 -0.004  0.012 -0.04533  0.037 -0.04267  C 0.075 -0.03867  0.09 -0.00933  0.125 -0.03867  C 0.147 -0.056  0.173 -0.1  0.192 -0.09867  C 0.235 -0.09733  0.244 -0.052  0.244 -0.01067  C 0.245 0.048  0.189 0.09733  0.121 0.10267  C 0.052 0.10667  -0.005 0.044  0 0  Z" pathEditMode="relative" ptsTypes="">
                                      <p:cBhvr>
                                        <p:cTn id="14" dur="2000" fill="hold"/>
                                        <p:tgtEl>
                                          <p:spTgt spid="3"/>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8" presetClass="path" presetSubtype="0" accel="50000" decel="50000" fill="hold" grpId="1" nodeType="clickEffect">
                                  <p:stCondLst>
                                    <p:cond delay="0"/>
                                  </p:stCondLst>
                                  <p:iterate type="lt">
                                    <p:tmPct val="0"/>
                                  </p:iterate>
                                  <p:childTnLst>
                                    <p:animMotion origin="layout" path="M 0 0  C 0.017 0  0.031 0.01867  0.031 0.04133  C 0.031 0.06533  0.017 0.084  0 0.084  C -0.017 0.084  -0.031 0.10267  -0.031 0.12533  C -0.031 0.148  -0.017 0.16667  0 0.16667  C 0.017 0.16667  0.031 0.18533  0.031 0.208  C 0.031 0.23067  0.017 0.24933  0 0.24933  C -0.017 0.24933  -0.031 0.268  -0.031 0.292  C -0.031 0.31467  -0.017 0.33333  0 0.33333  C 0.017 0.33333  0.031 0.31467  0.031 0.292  C 0.031 0.268  0.017 0.24933  0 0.24933  C -0.017 0.24933  -0.031 0.23067  -0.031 0.208  C -0.031 0.18533  -0.017 0.16667  0 0.16667  C 0.017 0.16667  0.031 0.148  0.031 0.12533  C 0.031 0.10267  0.017 0.084  0 0.084  C -0.017 0.084  -0.031 0.06533  -0.031 0.04133  C -0.031 0.01867  -0.017 0  0 0  Z" pathEditMode="relative" ptsTypes="">
                                      <p:cBhvr>
                                        <p:cTn id="27"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Mining coal in Scranton"/>
          <p:cNvPicPr>
            <a:picLocks noChangeAspect="1" noChangeArrowheads="1"/>
          </p:cNvPicPr>
          <p:nvPr/>
        </p:nvPicPr>
        <p:blipFill>
          <a:blip r:embed="rId2"/>
          <a:srcRect/>
          <a:stretch>
            <a:fillRect/>
          </a:stretch>
        </p:blipFill>
        <p:spPr bwMode="auto">
          <a:xfrm>
            <a:off x="1" y="0"/>
            <a:ext cx="9143999" cy="6858000"/>
          </a:xfrm>
          <a:prstGeom prst="rect">
            <a:avLst/>
          </a:prstGeom>
          <a:noFill/>
        </p:spPr>
      </p:pic>
      <p:sp>
        <p:nvSpPr>
          <p:cNvPr id="3" name="TextBox 2"/>
          <p:cNvSpPr txBox="1"/>
          <p:nvPr/>
        </p:nvSpPr>
        <p:spPr>
          <a:xfrm>
            <a:off x="1905000" y="533400"/>
            <a:ext cx="5356723" cy="769441"/>
          </a:xfrm>
          <a:prstGeom prst="rect">
            <a:avLst/>
          </a:prstGeom>
          <a:noFill/>
        </p:spPr>
        <p:txBody>
          <a:bodyPr wrap="none" rtlCol="0">
            <a:spAutoFit/>
          </a:bodyPr>
          <a:lstStyle/>
          <a:p>
            <a:r>
              <a:rPr lang="fil-PH" sz="4400" dirty="0" smtClean="0">
                <a:solidFill>
                  <a:schemeClr val="bg1"/>
                </a:solidFill>
                <a:latin typeface="Broadway" pitchFamily="82" charset="0"/>
              </a:rPr>
              <a:t>Company C- Coal</a:t>
            </a:r>
            <a:endParaRPr lang="fil-PH" sz="4400" dirty="0">
              <a:solidFill>
                <a:schemeClr val="bg1"/>
              </a:solidFill>
              <a:latin typeface="Broadway" pitchFamily="82" charset="0"/>
            </a:endParaRPr>
          </a:p>
        </p:txBody>
      </p:sp>
      <p:sp>
        <p:nvSpPr>
          <p:cNvPr id="4" name="TextBox 3"/>
          <p:cNvSpPr txBox="1"/>
          <p:nvPr/>
        </p:nvSpPr>
        <p:spPr>
          <a:xfrm>
            <a:off x="533400" y="1600200"/>
            <a:ext cx="8359176" cy="2246769"/>
          </a:xfrm>
          <a:prstGeom prst="rect">
            <a:avLst/>
          </a:prstGeom>
          <a:noFill/>
        </p:spPr>
        <p:txBody>
          <a:bodyPr wrap="square" rtlCol="0">
            <a:spAutoFit/>
          </a:bodyPr>
          <a:lstStyle/>
          <a:p>
            <a:r>
              <a:rPr lang="fil-PH" sz="2800" dirty="0" smtClean="0">
                <a:solidFill>
                  <a:schemeClr val="bg1"/>
                </a:solidFill>
                <a:latin typeface="Broadway" pitchFamily="82" charset="0"/>
              </a:rPr>
              <a:t>The goal of coal mining is to remove the coal form the ground.It was said that since 1800’s it is widely use to geneate electicity.Steel and cement industies use coal as a fuel fo exaction of iron to ion ore.</a:t>
            </a:r>
            <a:endParaRPr lang="fil-PH" sz="2800" dirty="0">
              <a:solidFill>
                <a:schemeClr val="bg1"/>
              </a:solidFill>
              <a:latin typeface="Broadway"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set>
                                      <p:cBhvr>
                                        <p:cTn id="7" dur="455" fill="hold">
                                          <p:stCondLst>
                                            <p:cond delay="0"/>
                                          </p:stCondLst>
                                        </p:cTn>
                                        <p:tgtEl>
                                          <p:spTgt spid="3"/>
                                        </p:tgtEl>
                                        <p:attrNameLst>
                                          <p:attrName>style.rotation</p:attrName>
                                        </p:attrNameLst>
                                      </p:cBhvr>
                                      <p:to>
                                        <p:strVal val="-45.0"/>
                                      </p:to>
                                    </p:set>
                                    <p:anim calcmode="lin" valueType="num">
                                      <p:cBhvr>
                                        <p:cTn id="8"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4" fill="hold" grpId="0" nodeType="clickEffect">
                                  <p:stCondLst>
                                    <p:cond delay="0"/>
                                  </p:stCondLst>
                                  <p:iterate type="lt">
                                    <p:tmPct val="0"/>
                                  </p:iterate>
                                  <p:childTnLst>
                                    <p:set>
                                      <p:cBhvr>
                                        <p:cTn id="15" dur="1" fill="hold">
                                          <p:stCondLst>
                                            <p:cond delay="0"/>
                                          </p:stCondLst>
                                        </p:cTn>
                                        <p:tgtEl>
                                          <p:spTgt spid="4"/>
                                        </p:tgtEl>
                                        <p:attrNameLst>
                                          <p:attrName>style.visibility</p:attrName>
                                        </p:attrNameLst>
                                      </p:cBhvr>
                                      <p:to>
                                        <p:strVal val="visible"/>
                                      </p:to>
                                    </p:set>
                                    <p:animEffect transition="in" filter="wheel(4)">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1" nodeType="clickEffect">
                                  <p:stCondLst>
                                    <p:cond delay="0"/>
                                  </p:stCondLst>
                                  <p:iterate type="lt">
                                    <p:tmPct val="50000"/>
                                  </p:iterate>
                                  <p:childTnLst>
                                    <p:set>
                                      <p:cBhvr>
                                        <p:cTn id="20" dur="1" fill="hold">
                                          <p:stCondLst>
                                            <p:cond delay="0"/>
                                          </p:stCondLst>
                                        </p:cTn>
                                        <p:tgtEl>
                                          <p:spTgt spid="3"/>
                                        </p:tgtEl>
                                        <p:attrNameLst>
                                          <p:attrName>style.visibility</p:attrName>
                                        </p:attrNameLst>
                                      </p:cBhvr>
                                      <p:to>
                                        <p:strVal val="visible"/>
                                      </p:to>
                                    </p:set>
                                    <p:anim calcmode="discrete" valueType="clr">
                                      <p:cBhvr override="childStyle">
                                        <p:cTn id="2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gtEl>
                                        <p:attrNameLst>
                                          <p:attrName>fillcolor</p:attrName>
                                        </p:attrNameLst>
                                      </p:cBhvr>
                                      <p:tavLst>
                                        <p:tav tm="0">
                                          <p:val>
                                            <p:clrVal>
                                              <a:schemeClr val="accent2"/>
                                            </p:clrVal>
                                          </p:val>
                                        </p:tav>
                                        <p:tav tm="50000">
                                          <p:val>
                                            <p:clrVal>
                                              <a:schemeClr val="hlink"/>
                                            </p:clrVal>
                                          </p:val>
                                        </p:tav>
                                      </p:tavLst>
                                    </p:anim>
                                    <p:set>
                                      <p:cBhvr>
                                        <p:cTn id="23" dur="80"/>
                                        <p:tgtEl>
                                          <p:spTgt spid="3"/>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1" nodeType="clickEffect">
                                  <p:stCondLst>
                                    <p:cond delay="0"/>
                                  </p:stCondLst>
                                  <p:iterate type="lt">
                                    <p:tmPct val="50000"/>
                                  </p:iterate>
                                  <p:childTnLst>
                                    <p:set>
                                      <p:cBhvr>
                                        <p:cTn id="27" dur="1" fill="hold">
                                          <p:stCondLst>
                                            <p:cond delay="0"/>
                                          </p:stCondLst>
                                        </p:cTn>
                                        <p:tgtEl>
                                          <p:spTgt spid="4"/>
                                        </p:tgtEl>
                                        <p:attrNameLst>
                                          <p:attrName>style.visibility</p:attrName>
                                        </p:attrNameLst>
                                      </p:cBhvr>
                                      <p:to>
                                        <p:strVal val="visible"/>
                                      </p:to>
                                    </p:set>
                                    <p:anim calcmode="discrete" valueType="clr">
                                      <p:cBhvr override="childStyle">
                                        <p:cTn id="28"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4"/>
                                        </p:tgtEl>
                                        <p:attrNameLst>
                                          <p:attrName>fillcolor</p:attrName>
                                        </p:attrNameLst>
                                      </p:cBhvr>
                                      <p:tavLst>
                                        <p:tav tm="0">
                                          <p:val>
                                            <p:clrVal>
                                              <a:schemeClr val="accent2"/>
                                            </p:clrVal>
                                          </p:val>
                                        </p:tav>
                                        <p:tav tm="50000">
                                          <p:val>
                                            <p:clrVal>
                                              <a:schemeClr val="hlink"/>
                                            </p:clrVal>
                                          </p:val>
                                        </p:tav>
                                      </p:tavLst>
                                    </p:anim>
                                    <p:set>
                                      <p:cBhvr>
                                        <p:cTn id="30"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File:Strip coal mining.jpg">
            <a:hlinkClick r:id="rId2"/>
          </p:cNvPr>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3" name="TextBox 2"/>
          <p:cNvSpPr txBox="1"/>
          <p:nvPr/>
        </p:nvSpPr>
        <p:spPr>
          <a:xfrm>
            <a:off x="2590800" y="533400"/>
            <a:ext cx="4497898" cy="769441"/>
          </a:xfrm>
          <a:prstGeom prst="rect">
            <a:avLst/>
          </a:prstGeom>
          <a:noFill/>
        </p:spPr>
        <p:txBody>
          <a:bodyPr wrap="none" rtlCol="0">
            <a:spAutoFit/>
          </a:bodyPr>
          <a:lstStyle/>
          <a:p>
            <a:r>
              <a:rPr lang="fil-PH" sz="4400" dirty="0" smtClean="0">
                <a:solidFill>
                  <a:schemeClr val="bg1"/>
                </a:solidFill>
                <a:latin typeface="Broadway" pitchFamily="82" charset="0"/>
              </a:rPr>
              <a:t>Cost of mining</a:t>
            </a:r>
            <a:endParaRPr lang="fil-PH" sz="4400" dirty="0">
              <a:solidFill>
                <a:schemeClr val="bg1"/>
              </a:solidFill>
              <a:latin typeface="Broadway" pitchFamily="82" charset="0"/>
            </a:endParaRPr>
          </a:p>
        </p:txBody>
      </p:sp>
      <p:sp>
        <p:nvSpPr>
          <p:cNvPr id="4" name="TextBox 3"/>
          <p:cNvSpPr txBox="1"/>
          <p:nvPr/>
        </p:nvSpPr>
        <p:spPr>
          <a:xfrm>
            <a:off x="304800" y="2057400"/>
            <a:ext cx="8534400" cy="2677656"/>
          </a:xfrm>
          <a:prstGeom prst="rect">
            <a:avLst/>
          </a:prstGeom>
          <a:noFill/>
        </p:spPr>
        <p:txBody>
          <a:bodyPr wrap="square" rtlCol="0">
            <a:spAutoFit/>
          </a:bodyPr>
          <a:lstStyle/>
          <a:p>
            <a:r>
              <a:rPr lang="fil-PH" sz="2800" dirty="0" smtClean="0">
                <a:solidFill>
                  <a:schemeClr val="bg1"/>
                </a:solidFill>
                <a:latin typeface="Broadway" pitchFamily="82" charset="0"/>
              </a:rPr>
              <a:t>Accoding to the aveage sales priceof cole by state and mining ank, the coal got the highest sale price among the thee element mentioned.It also got the most long life mining,the life of coal mines maybe moethan 50 years.</a:t>
            </a:r>
            <a:endParaRPr lang="fil-PH" sz="2800" dirty="0">
              <a:solidFill>
                <a:schemeClr val="bg1"/>
              </a:solidFill>
              <a:latin typeface="Broadway"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60" presetClass="path" presetSubtype="0" accel="50000" decel="50000" fill="hold" grpId="1" nodeType="clickEffect">
                                  <p:stCondLst>
                                    <p:cond delay="0"/>
                                  </p:stCondLst>
                                  <p:childTnLst>
                                    <p:animMotion origin="layout" path="M 0 0  C 0.002 0.07067  0.007 0.16933  0.025 0.168  C 0.051 0.168  0.053 -0.16267  0.084 -0.164  C 0.112 -0.164  0.097 0.12533  0.124 0.124  C 0.152 0.124  0.137 -0.08533  0.167 -0.08533  C 0.194 -0.08533  0.179 0.056  0.203 0.056  C 0.226 0.056  0.214 -0.052  0.235 -0.052  C 0.247 -0.052  0.248 -0.02267  0.249 0  E" pathEditMode="relative" ptsTypes="">
                                      <p:cBhvr>
                                        <p:cTn id="11" dur="2000" fill="hold"/>
                                        <p:tgtEl>
                                          <p:spTgt spid="3"/>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to="" calcmode="lin" valueType="num">
                                      <p:cBhvr>
                                        <p:cTn id="16" dur="1" fill="hold"/>
                                        <p:tgtEl>
                                          <p:spTgt spid="4"/>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grpId="1" nodeType="clickEffect">
                                  <p:stCondLst>
                                    <p:cond delay="0"/>
                                  </p:stCondLst>
                                  <p:childTnLst>
                                    <p:animMotion origin="layout" path="M 0 0 C 0.00191 -0.00972 0.00434 -0.0169 0.00868 -0.02523 C 0.01077 -0.0338 0.01372 -0.04213 0.01563 -0.0507 C 0.0165 -0.0544 0.01598 -0.05857 0.01736 -0.06204 C 0.01841 -0.06435 0.02066 -0.06505 0.0224 -0.06667 C 0.0257 -0.07963 0.03004 -0.09144 0.03455 -0.10347 C 0.03542 -0.10556 0.03525 -0.10833 0.03629 -0.11042 C 0.04167 -0.1213 0.05105 -0.12431 0.05868 -0.13102 C 0.0724 -0.13033 0.08646 -0.13171 0.1 -0.1287 C 0.10799 -0.12685 0.11389 -0.11111 0.11736 -0.10347 C 0.12396 -0.08912 0.13056 -0.07477 0.13629 -0.05972 C 0.14063 -0.04815 0.14289 -0.03611 0.14827 -0.02523 C 0.15174 -0.00764 0.1474 -0.02477 0.15695 -0.00463 C 0.15903 -0.00023 0.16007 0.00486 0.16216 0.00926 C 0.17032 0.02639 0.16702 0.01505 0.17587 0.02986 C 0.17848 0.03426 0.17969 0.04005 0.18282 0.04375 C 0.19219 0.05532 0.21407 0.075 0.22587 0.08264 C 0.23438 0.09398 0.22865 0.08889 0.2448 0.09421 C 0.24705 0.09491 0.25174 0.09653 0.25174 0.09653 C 0.26441 0.09491 0.27726 0.09444 0.28976 0.0919 C 0.30087 0.08958 0.29306 0.08704 0.3 0.08032 C 0.30313 0.07731 0.30695 0.07592 0.31042 0.07361 C 0.31841 0.06296 0.32518 0.05486 0.33108 0.04143 C 0.34289 0.01481 0.33004 0.03356 0.3415 0.01829 C 0.34393 0.00903 0.34827 -0.00046 0.35 -0.00926 C 0.35313 -0.0257 0.35625 -0.04306 0.36563 -0.05509 C 0.36615 -0.05741 0.36598 -0.06042 0.36736 -0.06204 C 0.37136 -0.0669 0.38733 -0.07986 0.39323 -0.08287 C 0.40122 -0.09352 0.40643 -0.09583 0.41736 -0.09884 C 0.44115 -0.09583 0.43473 -0.10093 0.4448 -0.07824 C 0.44532 -0.07523 0.44514 -0.07153 0.44653 -0.06898 C 0.45695 -0.04815 0.44775 -0.08009 0.45348 -0.05741 C 0.454 -0.05139 0.45504 -0.04537 0.45521 -0.03912 C 0.45764 0.01782 0.45174 0.02662 0.4724 0.06667 C 0.47552 0.07268 0.4816 0.08657 0.48629 0.08727 C 0.4915 0.08796 0.49653 0.08889 0.50174 0.08958 C 0.51789 0.08796 0.53403 0.08842 0.55 0.08495 C 0.55209 0.08449 0.55243 0.08055 0.55348 0.07824 C 0.55782 0.06921 0.56129 0.06065 0.56389 0.05046 C 0.56511 0.03773 0.56667 0.02407 0.56893 0.01157 C 0.5698 0.00694 0.5724 -0.00232 0.5724 -0.00232 C 0.57396 -0.0169 0.57587 -0.03218 0.57934 -0.04607 C 0.58073 -0.06134 0.57969 -0.07708 0.58282 -0.0919 C 0.58334 -0.09468 0.58629 -0.09491 0.58802 -0.09653 C 0.59688 -0.10509 0.60105 -0.10625 0.61216 -0.11042 C 0.62414 -0.10972 0.63646 -0.11088 0.64827 -0.1081 C 0.65035 -0.10764 0.65018 -0.10301 0.65174 -0.10116 C 0.65434 -0.09815 0.6573 -0.09607 0.66042 -0.09421 C 0.66997 -0.08843 0.68021 -0.08148 0.68976 -0.07593 C 0.71511 -0.06111 0.69757 -0.0757 0.71042 -0.06435 C 0.71875 -0.04769 0.71285 -0.0257 0.72066 -0.00926 C 0.72865 0.00764 0.73421 0.01435 0.73802 0.03449 C 0.73941 0.05278 0.74601 0.08241 0.73282 0.09421 C 0.72934 0.10555 0.72483 0.11944 0.71736 0.12639 C 0.70382 0.16273 0.68525 0.17755 0.65695 0.18842 C 0.64757 0.19676 0.65348 0.19143 0.63976 0.20463 C 0.63525 0.20903 0.62934 0.20926 0.62414 0.21157 C 0.62223 0.2125 0.62084 0.21481 0.61893 0.21597 C 0.61094 0.2213 0.61025 0.2206 0.60174 0.22292 C 0.58698 0.23287 0.57483 0.24236 0.55868 0.24606 C 0.54827 0.25278 0.53681 0.25255 0.52587 0.25741 C 0.50799 0.25671 0.49011 0.25764 0.4724 0.25509 C 0.4691 0.25463 0.46702 0.25 0.46389 0.24815 C 0.45955 0.2456 0.45469 0.24537 0.45 0.24375 C 0.43802 0.23287 0.42865 0.21875 0.41736 0.20694 C 0.40816 0.19722 0.39723 0.18935 0.38802 0.1794 C 0.38611 0.17731 0.3849 0.1743 0.38282 0.17245 C 0.37639 0.16643 0.36927 0.16065 0.36216 0.15625 C 0.35747 0.15347 0.34827 0.14699 0.34827 0.14699 C 0.33889 0.15139 0.33507 0.16227 0.32934 0.17245 C 0.32622 0.18472 0.32865 0.17731 0.32066 0.19305 C 0.31285 0.20856 0.32605 0.1912 0.31563 0.20694 C 0.30539 0.22245 0.29809 0.23102 0.28282 0.23449 C 0.19289 0.23032 0.2073 0.24491 0.16042 0.21366 C 0.14844 0.19051 0.14601 0.16111 0.13455 0.13796 C 0.13056 0.11111 0.13577 0.13866 0.12934 0.11944 C 0.12309 0.10069 0.12518 0.09815 0.11389 0.08264 C 0.10122 0.08426 0.08855 0.08518 0.07587 0.08727 C 0.06927 0.08842 0.06493 0.09606 0.05868 0.09884 C 0.05035 0.10717 0.04046 0.11319 0.03108 0.11944 C 0.02796 0.13217 0.0198 0.13356 0.01216 0.14028 C -0.00312 0.13727 -0.01736 0.13333 -0.03107 0.12407 C -0.03836 0.11412 -0.03715 0.10717 -0.03958 0.09421 C -0.03906 0.08356 -0.03993 0.07245 -0.03784 0.06204 C -0.03698 0.05787 -0.03316 0.05602 -0.03107 0.05278 C -0.02448 0.04236 -0.01614 0.03611 -0.00677 0.02986 C 0.00087 0.01921 -0.00329 0.0243 0.00868 0.01366 C 0.01042 0.01227 0.01389 0.00926 0.01389 0.00926 C 0.01511 0.00694 0.01736 0.00231 0.01736 0.00231 L 0 -0.01852 " pathEditMode="relative" ptsTypes="ffffffffffffffffffffffffffffffffffffffffffffffffffffffffffffffffffffffffffffffffffffffffAA">
                                      <p:cBhvr>
                                        <p:cTn id="20"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http://benjyben.files.wordpress.com/2008/05/stethoscope-2.png"/>
          <p:cNvPicPr>
            <a:picLocks noChangeAspect="1" noChangeArrowheads="1"/>
          </p:cNvPicPr>
          <p:nvPr/>
        </p:nvPicPr>
        <p:blipFill>
          <a:blip r:embed="rId2"/>
          <a:srcRect/>
          <a:stretch>
            <a:fillRect/>
          </a:stretch>
        </p:blipFill>
        <p:spPr bwMode="auto">
          <a:xfrm>
            <a:off x="1524000" y="1371600"/>
            <a:ext cx="5715000" cy="4943475"/>
          </a:xfrm>
          <a:prstGeom prst="rect">
            <a:avLst/>
          </a:prstGeom>
          <a:noFill/>
        </p:spPr>
      </p:pic>
      <p:sp>
        <p:nvSpPr>
          <p:cNvPr id="3" name="TextBox 2"/>
          <p:cNvSpPr txBox="1"/>
          <p:nvPr/>
        </p:nvSpPr>
        <p:spPr>
          <a:xfrm>
            <a:off x="2514600" y="304800"/>
            <a:ext cx="4367478" cy="769441"/>
          </a:xfrm>
          <a:prstGeom prst="rect">
            <a:avLst/>
          </a:prstGeom>
          <a:noFill/>
        </p:spPr>
        <p:txBody>
          <a:bodyPr wrap="none" rtlCol="0">
            <a:spAutoFit/>
          </a:bodyPr>
          <a:lstStyle/>
          <a:p>
            <a:r>
              <a:rPr lang="fil-PH" sz="4400" dirty="0" smtClean="0">
                <a:latin typeface="Broadway" pitchFamily="82" charset="0"/>
              </a:rPr>
              <a:t>Health Effects</a:t>
            </a:r>
            <a:endParaRPr lang="fil-PH" sz="4400" dirty="0">
              <a:latin typeface="Broadway" pitchFamily="82" charset="0"/>
            </a:endParaRPr>
          </a:p>
        </p:txBody>
      </p:sp>
      <p:sp>
        <p:nvSpPr>
          <p:cNvPr id="4" name="TextBox 3"/>
          <p:cNvSpPr txBox="1"/>
          <p:nvPr/>
        </p:nvSpPr>
        <p:spPr>
          <a:xfrm>
            <a:off x="685800" y="1676400"/>
            <a:ext cx="7543800" cy="2246769"/>
          </a:xfrm>
          <a:prstGeom prst="rect">
            <a:avLst/>
          </a:prstGeom>
          <a:noFill/>
        </p:spPr>
        <p:txBody>
          <a:bodyPr wrap="square" rtlCol="0">
            <a:spAutoFit/>
          </a:bodyPr>
          <a:lstStyle/>
          <a:p>
            <a:r>
              <a:rPr lang="fil-PH" sz="2800" dirty="0" smtClean="0">
                <a:latin typeface="Broadway" pitchFamily="82" charset="0"/>
              </a:rPr>
              <a:t>Coal mining is vey dangerous activity. The list of histoical coal mining disasters are,mine wall failure, vehicle collisions, gas poisoning and many other diseases lik lung diseases.</a:t>
            </a:r>
            <a:endParaRPr lang="fil-PH" sz="2800" dirty="0">
              <a:latin typeface="Broadway"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grpId="0" nodeType="clickEffect">
                                  <p:stCondLst>
                                    <p:cond delay="0"/>
                                  </p:stCondLst>
                                  <p:childTnLst>
                                    <p:animRot by="21600000">
                                      <p:cBhvr>
                                        <p:cTn id="11"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sfbay.redfin.com/blog/files/2007/12/thumbs-up.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2667000" y="533400"/>
            <a:ext cx="4189673" cy="830997"/>
          </a:xfrm>
          <a:prstGeom prst="rect">
            <a:avLst/>
          </a:prstGeom>
          <a:noFill/>
        </p:spPr>
        <p:txBody>
          <a:bodyPr wrap="none" rtlCol="0">
            <a:spAutoFit/>
          </a:bodyPr>
          <a:lstStyle/>
          <a:p>
            <a:r>
              <a:rPr lang="fil-PH" sz="4800" dirty="0" smtClean="0">
                <a:latin typeface="Broadway" pitchFamily="82" charset="0"/>
              </a:rPr>
              <a:t>Our choice!!</a:t>
            </a:r>
            <a:endParaRPr lang="fil-PH" sz="4800" dirty="0">
              <a:latin typeface="Broadway" pitchFamily="82" charset="0"/>
            </a:endParaRPr>
          </a:p>
        </p:txBody>
      </p:sp>
      <p:sp>
        <p:nvSpPr>
          <p:cNvPr id="4" name="TextBox 3"/>
          <p:cNvSpPr txBox="1"/>
          <p:nvPr/>
        </p:nvSpPr>
        <p:spPr>
          <a:xfrm>
            <a:off x="990600" y="1905000"/>
            <a:ext cx="7924800" cy="1815882"/>
          </a:xfrm>
          <a:prstGeom prst="rect">
            <a:avLst/>
          </a:prstGeom>
          <a:noFill/>
        </p:spPr>
        <p:txBody>
          <a:bodyPr wrap="square" rtlCol="0">
            <a:spAutoFit/>
          </a:bodyPr>
          <a:lstStyle/>
          <a:p>
            <a:r>
              <a:rPr lang="fil-PH" sz="2800" dirty="0" smtClean="0">
                <a:latin typeface="Broadway" pitchFamily="82" charset="0"/>
              </a:rPr>
              <a:t>We best pefer the company C,Coal mining because it provan that it has a great value in marketing and poven very usefull and high...</a:t>
            </a:r>
            <a:endParaRPr lang="fil-PH" sz="2800" dirty="0">
              <a:latin typeface="Broadway"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0800000" flipV="1">
            <a:off x="457200" y="1143000"/>
            <a:ext cx="7848600" cy="2862322"/>
          </a:xfrm>
          <a:prstGeom prst="rect">
            <a:avLst/>
          </a:prstGeom>
          <a:noFill/>
        </p:spPr>
        <p:txBody>
          <a:bodyPr wrap="square" rtlCol="0">
            <a:spAutoFit/>
          </a:bodyPr>
          <a:lstStyle/>
          <a:p>
            <a:r>
              <a:rPr lang="fil-PH" sz="6000" dirty="0" smtClean="0">
                <a:latin typeface="Blackadder ITC" pitchFamily="82" charset="0"/>
              </a:rPr>
              <a:t>THANKS FOR WATCHING </a:t>
            </a:r>
          </a:p>
          <a:p>
            <a:r>
              <a:rPr lang="fil-PH" sz="6000" dirty="0" smtClean="0">
                <a:latin typeface="Blackadder ITC" pitchFamily="82" charset="0"/>
              </a:rPr>
              <a:t>BYE!!!!!!!!</a:t>
            </a:r>
            <a:endParaRPr lang="fil-PH" sz="6000" dirty="0" smtClean="0">
              <a:latin typeface="Blackadder IT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upload.wikimedia.org/wikipedia/commons/0/00/Exploration_geologist.jpg"/>
          <p:cNvPicPr>
            <a:picLocks noChangeAspect="1" noChangeArrowheads="1"/>
          </p:cNvPicPr>
          <p:nvPr/>
        </p:nvPicPr>
        <p:blipFill>
          <a:blip r:embed="rId2"/>
          <a:srcRect/>
          <a:stretch>
            <a:fillRect/>
          </a:stretch>
        </p:blipFill>
        <p:spPr bwMode="auto">
          <a:xfrm>
            <a:off x="0" y="1"/>
            <a:ext cx="9143999" cy="2133599"/>
          </a:xfrm>
          <a:prstGeom prst="rect">
            <a:avLst/>
          </a:prstGeom>
          <a:noFill/>
        </p:spPr>
      </p:pic>
      <p:sp>
        <p:nvSpPr>
          <p:cNvPr id="3" name="TextBox 2"/>
          <p:cNvSpPr txBox="1"/>
          <p:nvPr/>
        </p:nvSpPr>
        <p:spPr>
          <a:xfrm>
            <a:off x="838200" y="0"/>
            <a:ext cx="2743200" cy="923330"/>
          </a:xfrm>
          <a:prstGeom prst="rect">
            <a:avLst/>
          </a:prstGeom>
          <a:noFill/>
        </p:spPr>
        <p:txBody>
          <a:bodyPr wrap="square" rtlCol="0">
            <a:spAutoFit/>
          </a:bodyPr>
          <a:lstStyle/>
          <a:p>
            <a:r>
              <a:rPr lang="fil-PH" sz="5400" dirty="0" smtClean="0">
                <a:solidFill>
                  <a:schemeClr val="bg1"/>
                </a:solidFill>
              </a:rPr>
              <a:t>Task</a:t>
            </a:r>
            <a:endParaRPr lang="fil-PH" sz="5400" dirty="0">
              <a:solidFill>
                <a:schemeClr val="bg1"/>
              </a:solidFill>
            </a:endParaRPr>
          </a:p>
        </p:txBody>
      </p:sp>
      <p:sp>
        <p:nvSpPr>
          <p:cNvPr id="4" name="TextBox 3"/>
          <p:cNvSpPr txBox="1"/>
          <p:nvPr/>
        </p:nvSpPr>
        <p:spPr>
          <a:xfrm>
            <a:off x="685800" y="1524000"/>
            <a:ext cx="4366516" cy="523220"/>
          </a:xfrm>
          <a:prstGeom prst="rect">
            <a:avLst/>
          </a:prstGeom>
          <a:noFill/>
        </p:spPr>
        <p:txBody>
          <a:bodyPr wrap="none" rtlCol="0">
            <a:spAutoFit/>
          </a:bodyPr>
          <a:lstStyle/>
          <a:p>
            <a:r>
              <a:rPr lang="fil-PH" sz="2800" dirty="0" smtClean="0">
                <a:solidFill>
                  <a:schemeClr val="bg1"/>
                </a:solidFill>
              </a:rPr>
              <a:t>Geologist : Seth Clark Leyson</a:t>
            </a:r>
            <a:endParaRPr lang="fil-PH" sz="2800" dirty="0">
              <a:solidFill>
                <a:schemeClr val="bg1"/>
              </a:solidFill>
            </a:endParaRPr>
          </a:p>
        </p:txBody>
      </p:sp>
      <p:pic>
        <p:nvPicPr>
          <p:cNvPr id="22532" name="Picture 4" descr="http://www.mansfieldfdn.org/images/DSCF0039.JPG"/>
          <p:cNvPicPr>
            <a:picLocks noChangeAspect="1" noChangeArrowheads="1"/>
          </p:cNvPicPr>
          <p:nvPr/>
        </p:nvPicPr>
        <p:blipFill>
          <a:blip r:embed="rId3" cstate="print"/>
          <a:srcRect/>
          <a:stretch>
            <a:fillRect/>
          </a:stretch>
        </p:blipFill>
        <p:spPr bwMode="auto">
          <a:xfrm>
            <a:off x="0" y="2133600"/>
            <a:ext cx="9144000" cy="2438400"/>
          </a:xfrm>
          <a:prstGeom prst="rect">
            <a:avLst/>
          </a:prstGeom>
          <a:noFill/>
        </p:spPr>
      </p:pic>
      <p:sp>
        <p:nvSpPr>
          <p:cNvPr id="6" name="TextBox 5"/>
          <p:cNvSpPr txBox="1"/>
          <p:nvPr/>
        </p:nvSpPr>
        <p:spPr>
          <a:xfrm>
            <a:off x="838200" y="3276600"/>
            <a:ext cx="4576189" cy="523220"/>
          </a:xfrm>
          <a:prstGeom prst="rect">
            <a:avLst/>
          </a:prstGeom>
          <a:noFill/>
        </p:spPr>
        <p:txBody>
          <a:bodyPr wrap="none" rtlCol="0">
            <a:spAutoFit/>
          </a:bodyPr>
          <a:lstStyle/>
          <a:p>
            <a:r>
              <a:rPr lang="fil-PH" sz="2800" dirty="0" smtClean="0">
                <a:solidFill>
                  <a:schemeClr val="bg1"/>
                </a:solidFill>
              </a:rPr>
              <a:t>Economist : Julia Louise Bilaog</a:t>
            </a:r>
            <a:endParaRPr lang="fil-PH" sz="2800" dirty="0">
              <a:solidFill>
                <a:schemeClr val="bg1"/>
              </a:solidFill>
            </a:endParaRPr>
          </a:p>
        </p:txBody>
      </p:sp>
      <p:pic>
        <p:nvPicPr>
          <p:cNvPr id="22534" name="Picture 6" descr="http://germanhistorydocs.ghi-dc.org/images/highres_30018342%20copy.jpg"/>
          <p:cNvPicPr>
            <a:picLocks noChangeAspect="1" noChangeArrowheads="1"/>
          </p:cNvPicPr>
          <p:nvPr/>
        </p:nvPicPr>
        <p:blipFill>
          <a:blip r:embed="rId4"/>
          <a:srcRect/>
          <a:stretch>
            <a:fillRect/>
          </a:stretch>
        </p:blipFill>
        <p:spPr bwMode="auto">
          <a:xfrm>
            <a:off x="0" y="4572000"/>
            <a:ext cx="9144000" cy="2286000"/>
          </a:xfrm>
          <a:prstGeom prst="rect">
            <a:avLst/>
          </a:prstGeom>
          <a:noFill/>
        </p:spPr>
      </p:pic>
      <p:sp>
        <p:nvSpPr>
          <p:cNvPr id="8" name="TextBox 7"/>
          <p:cNvSpPr txBox="1"/>
          <p:nvPr/>
        </p:nvSpPr>
        <p:spPr>
          <a:xfrm>
            <a:off x="609600" y="5257800"/>
            <a:ext cx="4914743" cy="523220"/>
          </a:xfrm>
          <a:prstGeom prst="rect">
            <a:avLst/>
          </a:prstGeom>
          <a:noFill/>
        </p:spPr>
        <p:txBody>
          <a:bodyPr wrap="none" rtlCol="0">
            <a:spAutoFit/>
          </a:bodyPr>
          <a:lstStyle/>
          <a:p>
            <a:r>
              <a:rPr lang="fil-PH" sz="2800" dirty="0" smtClean="0">
                <a:solidFill>
                  <a:schemeClr val="bg1"/>
                </a:solidFill>
              </a:rPr>
              <a:t>Industrialist: Krez Sandra Temajo</a:t>
            </a:r>
            <a:endParaRPr lang="fil-PH" sz="28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0" fill="hold"/>
                                        <p:tgtEl>
                                          <p:spTgt spid="4"/>
                                        </p:tgtEl>
                                        <p:attrNameLst>
                                          <p:attrName>ppt_w</p:attrName>
                                        </p:attrNameLst>
                                      </p:cBhvr>
                                      <p:tavLst>
                                        <p:tav tm="0" fmla="#ppt_w*sin(2.5*pi*$)">
                                          <p:val>
                                            <p:fltVal val="0"/>
                                          </p:val>
                                        </p:tav>
                                        <p:tav tm="100000">
                                          <p:val>
                                            <p:fltVal val="1"/>
                                          </p:val>
                                        </p:tav>
                                      </p:tavLst>
                                    </p:anim>
                                    <p:anim calcmode="lin" valueType="num">
                                      <p:cBhvr>
                                        <p:cTn id="14" dur="5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8" presetClass="entr" presetSubtype="0" accel="50000" fill="hold" nodeType="clickEffect">
                                  <p:stCondLst>
                                    <p:cond delay="0"/>
                                  </p:stCondLst>
                                  <p:childTnLst>
                                    <p:set>
                                      <p:cBhvr>
                                        <p:cTn id="18" dur="1" fill="hold">
                                          <p:stCondLst>
                                            <p:cond delay="0"/>
                                          </p:stCondLst>
                                        </p:cTn>
                                        <p:tgtEl>
                                          <p:spTgt spid="22530"/>
                                        </p:tgtEl>
                                        <p:attrNameLst>
                                          <p:attrName>style.visibility</p:attrName>
                                        </p:attrNameLst>
                                      </p:cBhvr>
                                      <p:to>
                                        <p:strVal val="visible"/>
                                      </p:to>
                                    </p:set>
                                    <p:anim calcmode="lin" valueType="num">
                                      <p:cBhvr>
                                        <p:cTn id="19" dur="1000" fill="hold"/>
                                        <p:tgtEl>
                                          <p:spTgt spid="2253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0" dur="1000" fill="hold"/>
                                        <p:tgtEl>
                                          <p:spTgt spid="22530"/>
                                        </p:tgtEl>
                                        <p:attrNameLst>
                                          <p:attrName>ppt_x</p:attrName>
                                        </p:attrNameLst>
                                      </p:cBhvr>
                                      <p:tavLst>
                                        <p:tav tm="0">
                                          <p:val>
                                            <p:fltVal val="-1"/>
                                          </p:val>
                                        </p:tav>
                                        <p:tav tm="50000">
                                          <p:val>
                                            <p:fltVal val="0.95"/>
                                          </p:val>
                                        </p:tav>
                                        <p:tav tm="100000">
                                          <p:val>
                                            <p:strVal val="#ppt_x"/>
                                          </p:val>
                                        </p:tav>
                                      </p:tavLst>
                                    </p:anim>
                                    <p:anim calcmode="lin" valueType="num">
                                      <p:cBhvr>
                                        <p:cTn id="21" dur="1000" fill="hold"/>
                                        <p:tgtEl>
                                          <p:spTgt spid="22530"/>
                                        </p:tgtEl>
                                        <p:attrNameLst>
                                          <p:attrName>ppt_y</p:attrName>
                                        </p:attrNameLst>
                                      </p:cBhvr>
                                      <p:tavLst>
                                        <p:tav tm="0">
                                          <p:val>
                                            <p:strVal val="#ppt_y"/>
                                          </p:val>
                                        </p:tav>
                                        <p:tav tm="100000">
                                          <p:val>
                                            <p:strVal val="#ppt_y"/>
                                          </p:val>
                                        </p:tav>
                                      </p:tavLst>
                                    </p:anim>
                                    <p:animEffect transition="in" filter="fade">
                                      <p:cBhvr>
                                        <p:cTn id="22" dur="1000"/>
                                        <p:tgtEl>
                                          <p:spTgt spid="22530"/>
                                        </p:tgtEl>
                                      </p:cBhvr>
                                    </p:animEffect>
                                  </p:childTnLst>
                                </p:cTn>
                              </p:par>
                            </p:childTnLst>
                          </p:cTn>
                        </p:par>
                      </p:childTnLst>
                    </p:cTn>
                  </p:par>
                  <p:par>
                    <p:cTn id="23" fill="hold">
                      <p:stCondLst>
                        <p:cond delay="indefinite"/>
                      </p:stCondLst>
                      <p:childTnLst>
                        <p:par>
                          <p:cTn id="24" fill="hold">
                            <p:stCondLst>
                              <p:cond delay="0"/>
                            </p:stCondLst>
                            <p:childTnLst>
                              <p:par>
                                <p:cTn id="25" presetID="48" presetClass="entr" presetSubtype="0" accel="50000" fill="hold" nodeType="clickEffect">
                                  <p:stCondLst>
                                    <p:cond delay="0"/>
                                  </p:stCondLst>
                                  <p:childTnLst>
                                    <p:set>
                                      <p:cBhvr>
                                        <p:cTn id="26" dur="1" fill="hold">
                                          <p:stCondLst>
                                            <p:cond delay="0"/>
                                          </p:stCondLst>
                                        </p:cTn>
                                        <p:tgtEl>
                                          <p:spTgt spid="22532"/>
                                        </p:tgtEl>
                                        <p:attrNameLst>
                                          <p:attrName>style.visibility</p:attrName>
                                        </p:attrNameLst>
                                      </p:cBhvr>
                                      <p:to>
                                        <p:strVal val="visible"/>
                                      </p:to>
                                    </p:set>
                                    <p:anim calcmode="lin" valueType="num">
                                      <p:cBhvr>
                                        <p:cTn id="27" dur="1000" fill="hold"/>
                                        <p:tgtEl>
                                          <p:spTgt spid="2253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8" dur="1000" fill="hold"/>
                                        <p:tgtEl>
                                          <p:spTgt spid="22532"/>
                                        </p:tgtEl>
                                        <p:attrNameLst>
                                          <p:attrName>ppt_x</p:attrName>
                                        </p:attrNameLst>
                                      </p:cBhvr>
                                      <p:tavLst>
                                        <p:tav tm="0">
                                          <p:val>
                                            <p:fltVal val="-1"/>
                                          </p:val>
                                        </p:tav>
                                        <p:tav tm="50000">
                                          <p:val>
                                            <p:fltVal val="0.95"/>
                                          </p:val>
                                        </p:tav>
                                        <p:tav tm="100000">
                                          <p:val>
                                            <p:strVal val="#ppt_x"/>
                                          </p:val>
                                        </p:tav>
                                      </p:tavLst>
                                    </p:anim>
                                    <p:anim calcmode="lin" valueType="num">
                                      <p:cBhvr>
                                        <p:cTn id="29" dur="1000" fill="hold"/>
                                        <p:tgtEl>
                                          <p:spTgt spid="22532"/>
                                        </p:tgtEl>
                                        <p:attrNameLst>
                                          <p:attrName>ppt_y</p:attrName>
                                        </p:attrNameLst>
                                      </p:cBhvr>
                                      <p:tavLst>
                                        <p:tav tm="0">
                                          <p:val>
                                            <p:strVal val="#ppt_y"/>
                                          </p:val>
                                        </p:tav>
                                        <p:tav tm="100000">
                                          <p:val>
                                            <p:strVal val="#ppt_y"/>
                                          </p:val>
                                        </p:tav>
                                      </p:tavLst>
                                    </p:anim>
                                    <p:animEffect transition="in" filter="fade">
                                      <p:cBhvr>
                                        <p:cTn id="30" dur="1000"/>
                                        <p:tgtEl>
                                          <p:spTgt spid="22532"/>
                                        </p:tgtEl>
                                      </p:cBhvr>
                                    </p:animEffect>
                                  </p:childTnLst>
                                </p:cTn>
                              </p:par>
                            </p:childTnLst>
                          </p:cTn>
                        </p:par>
                      </p:childTnLst>
                    </p:cTn>
                  </p:par>
                  <p:par>
                    <p:cTn id="31" fill="hold">
                      <p:stCondLst>
                        <p:cond delay="indefinite"/>
                      </p:stCondLst>
                      <p:childTnLst>
                        <p:par>
                          <p:cTn id="32" fill="hold">
                            <p:stCondLst>
                              <p:cond delay="0"/>
                            </p:stCondLst>
                            <p:childTnLst>
                              <p:par>
                                <p:cTn id="33" presetID="19" presetClass="entr" presetSubtype="1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0" fill="hold"/>
                                        <p:tgtEl>
                                          <p:spTgt spid="6"/>
                                        </p:tgtEl>
                                        <p:attrNameLst>
                                          <p:attrName>ppt_w</p:attrName>
                                        </p:attrNameLst>
                                      </p:cBhvr>
                                      <p:tavLst>
                                        <p:tav tm="0" fmla="#ppt_w*sin(2.5*pi*$)">
                                          <p:val>
                                            <p:fltVal val="0"/>
                                          </p:val>
                                        </p:tav>
                                        <p:tav tm="100000">
                                          <p:val>
                                            <p:fltVal val="1"/>
                                          </p:val>
                                        </p:tav>
                                      </p:tavLst>
                                    </p:anim>
                                    <p:anim calcmode="lin" valueType="num">
                                      <p:cBhvr>
                                        <p:cTn id="36" dur="5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8" presetClass="entr" presetSubtype="0" accel="50000" fill="hold" nodeType="clickEffect">
                                  <p:stCondLst>
                                    <p:cond delay="0"/>
                                  </p:stCondLst>
                                  <p:childTnLst>
                                    <p:set>
                                      <p:cBhvr>
                                        <p:cTn id="40" dur="1" fill="hold">
                                          <p:stCondLst>
                                            <p:cond delay="0"/>
                                          </p:stCondLst>
                                        </p:cTn>
                                        <p:tgtEl>
                                          <p:spTgt spid="22534"/>
                                        </p:tgtEl>
                                        <p:attrNameLst>
                                          <p:attrName>style.visibility</p:attrName>
                                        </p:attrNameLst>
                                      </p:cBhvr>
                                      <p:to>
                                        <p:strVal val="visible"/>
                                      </p:to>
                                    </p:set>
                                    <p:anim calcmode="lin" valueType="num">
                                      <p:cBhvr>
                                        <p:cTn id="41" dur="1000" fill="hold"/>
                                        <p:tgtEl>
                                          <p:spTgt spid="2253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2" dur="1000" fill="hold"/>
                                        <p:tgtEl>
                                          <p:spTgt spid="22534"/>
                                        </p:tgtEl>
                                        <p:attrNameLst>
                                          <p:attrName>ppt_x</p:attrName>
                                        </p:attrNameLst>
                                      </p:cBhvr>
                                      <p:tavLst>
                                        <p:tav tm="0">
                                          <p:val>
                                            <p:fltVal val="-1"/>
                                          </p:val>
                                        </p:tav>
                                        <p:tav tm="50000">
                                          <p:val>
                                            <p:fltVal val="0.95"/>
                                          </p:val>
                                        </p:tav>
                                        <p:tav tm="100000">
                                          <p:val>
                                            <p:strVal val="#ppt_x"/>
                                          </p:val>
                                        </p:tav>
                                      </p:tavLst>
                                    </p:anim>
                                    <p:anim calcmode="lin" valueType="num">
                                      <p:cBhvr>
                                        <p:cTn id="43" dur="1000" fill="hold"/>
                                        <p:tgtEl>
                                          <p:spTgt spid="22534"/>
                                        </p:tgtEl>
                                        <p:attrNameLst>
                                          <p:attrName>ppt_y</p:attrName>
                                        </p:attrNameLst>
                                      </p:cBhvr>
                                      <p:tavLst>
                                        <p:tav tm="0">
                                          <p:val>
                                            <p:strVal val="#ppt_y"/>
                                          </p:val>
                                        </p:tav>
                                        <p:tav tm="100000">
                                          <p:val>
                                            <p:strVal val="#ppt_y"/>
                                          </p:val>
                                        </p:tav>
                                      </p:tavLst>
                                    </p:anim>
                                    <p:animEffect transition="in" filter="fade">
                                      <p:cBhvr>
                                        <p:cTn id="44" dur="1000"/>
                                        <p:tgtEl>
                                          <p:spTgt spid="22534"/>
                                        </p:tgtEl>
                                      </p:cBhvr>
                                    </p:animEffect>
                                  </p:childTnLst>
                                </p:cTn>
                              </p:par>
                            </p:childTnLst>
                          </p:cTn>
                        </p:par>
                      </p:childTnLst>
                    </p:cTn>
                  </p:par>
                  <p:par>
                    <p:cTn id="45" fill="hold">
                      <p:stCondLst>
                        <p:cond delay="indefinite"/>
                      </p:stCondLst>
                      <p:childTnLst>
                        <p:par>
                          <p:cTn id="46" fill="hold">
                            <p:stCondLst>
                              <p:cond delay="0"/>
                            </p:stCondLst>
                            <p:childTnLst>
                              <p:par>
                                <p:cTn id="47" presetID="19" presetClass="entr" presetSubtype="1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0" fill="hold"/>
                                        <p:tgtEl>
                                          <p:spTgt spid="8"/>
                                        </p:tgtEl>
                                        <p:attrNameLst>
                                          <p:attrName>ppt_w</p:attrName>
                                        </p:attrNameLst>
                                      </p:cBhvr>
                                      <p:tavLst>
                                        <p:tav tm="0" fmla="#ppt_w*sin(2.5*pi*$)">
                                          <p:val>
                                            <p:fltVal val="0"/>
                                          </p:val>
                                        </p:tav>
                                        <p:tav tm="100000">
                                          <p:val>
                                            <p:fltVal val="1"/>
                                          </p:val>
                                        </p:tav>
                                      </p:tavLst>
                                    </p:anim>
                                    <p:anim calcmode="lin" valueType="num">
                                      <p:cBhvr>
                                        <p:cTn id="50" dur="5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britishcoalgasification.co.uk/images/coal%20chunks.jpg"/>
          <p:cNvPicPr>
            <a:picLocks noChangeAspect="1" noChangeArrowheads="1"/>
          </p:cNvPicPr>
          <p:nvPr/>
        </p:nvPicPr>
        <p:blipFill>
          <a:blip r:embed="rId3"/>
          <a:srcRect/>
          <a:stretch>
            <a:fillRect/>
          </a:stretch>
        </p:blipFill>
        <p:spPr bwMode="auto">
          <a:xfrm>
            <a:off x="0" y="0"/>
            <a:ext cx="5114925" cy="3409950"/>
          </a:xfrm>
          <a:prstGeom prst="rect">
            <a:avLst/>
          </a:prstGeom>
          <a:noFill/>
        </p:spPr>
      </p:pic>
      <p:pic>
        <p:nvPicPr>
          <p:cNvPr id="4100" name="Picture 4" descr="http://www.rossagri.ca/FCKeditor2FC1/UserFiles/Image/agr1490c_144_phosphate.jpg"/>
          <p:cNvPicPr>
            <a:picLocks noChangeAspect="1" noChangeArrowheads="1"/>
          </p:cNvPicPr>
          <p:nvPr/>
        </p:nvPicPr>
        <p:blipFill>
          <a:blip r:embed="rId4" cstate="print"/>
          <a:srcRect/>
          <a:stretch>
            <a:fillRect/>
          </a:stretch>
        </p:blipFill>
        <p:spPr bwMode="auto">
          <a:xfrm>
            <a:off x="0" y="3407616"/>
            <a:ext cx="5105400" cy="3450384"/>
          </a:xfrm>
          <a:prstGeom prst="rect">
            <a:avLst/>
          </a:prstGeom>
          <a:noFill/>
        </p:spPr>
      </p:pic>
      <p:sp>
        <p:nvSpPr>
          <p:cNvPr id="6" name="TextBox 5"/>
          <p:cNvSpPr txBox="1"/>
          <p:nvPr/>
        </p:nvSpPr>
        <p:spPr>
          <a:xfrm>
            <a:off x="1676400" y="762000"/>
            <a:ext cx="242374" cy="369332"/>
          </a:xfrm>
          <a:prstGeom prst="rect">
            <a:avLst/>
          </a:prstGeom>
          <a:noFill/>
        </p:spPr>
        <p:txBody>
          <a:bodyPr wrap="none" rtlCol="0">
            <a:spAutoFit/>
          </a:bodyPr>
          <a:lstStyle/>
          <a:p>
            <a:r>
              <a:rPr lang="fil-PH" dirty="0"/>
              <a:t>I</a:t>
            </a:r>
          </a:p>
        </p:txBody>
      </p:sp>
      <p:sp>
        <p:nvSpPr>
          <p:cNvPr id="8" name="Rectangle 7"/>
          <p:cNvSpPr/>
          <p:nvPr/>
        </p:nvSpPr>
        <p:spPr>
          <a:xfrm>
            <a:off x="1295400" y="457200"/>
            <a:ext cx="3687291" cy="923330"/>
          </a:xfrm>
          <a:prstGeom prst="rect">
            <a:avLst/>
          </a:prstGeom>
          <a:noFill/>
        </p:spPr>
        <p:txBody>
          <a:bodyPr wrap="none" lIns="91440" tIns="45720" rIns="91440" bIns="45720">
            <a:spAutoFit/>
          </a:bodyPr>
          <a:lstStyle/>
          <a:p>
            <a:pPr marL="914400" indent="-914400" algn="ctr"/>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Introduction</a:t>
            </a:r>
            <a:endParaRPr lang="en-US"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Rectangle 9"/>
          <p:cNvSpPr/>
          <p:nvPr/>
        </p:nvSpPr>
        <p:spPr>
          <a:xfrm>
            <a:off x="2057400" y="2743200"/>
            <a:ext cx="7086600" cy="923330"/>
          </a:xfrm>
          <a:prstGeom prst="rect">
            <a:avLst/>
          </a:prstGeom>
          <a:noFill/>
        </p:spPr>
        <p:txBody>
          <a:bodyPr wrap="square" lIns="91440" tIns="45720" rIns="91440" bIns="45720">
            <a:spAutoFit/>
          </a:bodyPr>
          <a:lstStyle/>
          <a:p>
            <a:pPr algn="ctr"/>
            <a:endParaRPr lang="en-US"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105" name="Picture 9" descr="http://www.fieldscience.co.uk/_borders/manganese.jpg"/>
          <p:cNvPicPr>
            <a:picLocks noChangeAspect="1" noChangeArrowheads="1"/>
          </p:cNvPicPr>
          <p:nvPr/>
        </p:nvPicPr>
        <p:blipFill>
          <a:blip r:embed="rId5"/>
          <a:srcRect/>
          <a:stretch>
            <a:fillRect/>
          </a:stretch>
        </p:blipFill>
        <p:spPr bwMode="auto">
          <a:xfrm rot="16200000">
            <a:off x="3695700" y="1409700"/>
            <a:ext cx="6858000" cy="4038600"/>
          </a:xfrm>
          <a:prstGeom prst="rect">
            <a:avLst/>
          </a:prstGeom>
          <a:noFill/>
        </p:spPr>
      </p:pic>
      <p:sp>
        <p:nvSpPr>
          <p:cNvPr id="38" name="TextBox 37"/>
          <p:cNvSpPr txBox="1"/>
          <p:nvPr/>
        </p:nvSpPr>
        <p:spPr>
          <a:xfrm>
            <a:off x="0" y="1828800"/>
            <a:ext cx="9144000" cy="3970318"/>
          </a:xfrm>
          <a:prstGeom prst="rect">
            <a:avLst/>
          </a:prstGeom>
          <a:noFill/>
        </p:spPr>
        <p:txBody>
          <a:bodyPr wrap="square" rtlCol="0">
            <a:spAutoFit/>
          </a:bodyPr>
          <a:lstStyle/>
          <a:p>
            <a:r>
              <a:rPr lang="fil-PH" sz="2000" dirty="0"/>
              <a:t>  </a:t>
            </a:r>
            <a:r>
              <a:rPr lang="fil-PH" sz="2000" dirty="0" smtClean="0"/>
              <a:t>    </a:t>
            </a:r>
            <a:r>
              <a:rPr lang="fil-PH" sz="2800" dirty="0" smtClean="0"/>
              <a:t> </a:t>
            </a:r>
            <a:r>
              <a:rPr lang="fil-PH" sz="2800" dirty="0" smtClean="0">
                <a:solidFill>
                  <a:schemeClr val="bg1"/>
                </a:solidFill>
              </a:rPr>
              <a:t>A </a:t>
            </a:r>
            <a:r>
              <a:rPr lang="fil-PH" sz="2800" dirty="0" smtClean="0">
                <a:solidFill>
                  <a:schemeClr val="bg1"/>
                </a:solidFill>
              </a:rPr>
              <a:t>business man would like to increase his earnings through mining learning about his interest in the field three companies immediately came up with project proposal for three different mineral reserve . Company A proposed for manganese, Company B recommended phostates  Company C envisioned a coal mining industry however ,the businessman seeing the project to involve a huge amount of money,through of hiring your expertise as a team mineral experts to help him decided where to invest.</a:t>
            </a:r>
            <a:endParaRPr lang="fil-PH" sz="2800" dirty="0"/>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38"/>
                                        </p:tgtEl>
                                        <p:attrNameLst>
                                          <p:attrName>style.visibility</p:attrName>
                                        </p:attrNameLst>
                                      </p:cBhvr>
                                      <p:to>
                                        <p:strVal val="visible"/>
                                      </p:to>
                                    </p:set>
                                    <p:anim by="(-#ppt_w*2)" calcmode="lin" valueType="num">
                                      <p:cBhvr rctx="PPT">
                                        <p:cTn id="15" dur="500" autoRev="1" fill="hold">
                                          <p:stCondLst>
                                            <p:cond delay="0"/>
                                          </p:stCondLst>
                                        </p:cTn>
                                        <p:tgtEl>
                                          <p:spTgt spid="38"/>
                                        </p:tgtEl>
                                        <p:attrNameLst>
                                          <p:attrName>ppt_w</p:attrName>
                                        </p:attrNameLst>
                                      </p:cBhvr>
                                    </p:anim>
                                    <p:anim by="(#ppt_w*0.50)" calcmode="lin" valueType="num">
                                      <p:cBhvr>
                                        <p:cTn id="16" dur="500" decel="50000" autoRev="1" fill="hold">
                                          <p:stCondLst>
                                            <p:cond delay="0"/>
                                          </p:stCondLst>
                                        </p:cTn>
                                        <p:tgtEl>
                                          <p:spTgt spid="38"/>
                                        </p:tgtEl>
                                        <p:attrNameLst>
                                          <p:attrName>ppt_x</p:attrName>
                                        </p:attrNameLst>
                                      </p:cBhvr>
                                    </p:anim>
                                    <p:anim from="(-#ppt_h/2)" to="(#ppt_y)" calcmode="lin" valueType="num">
                                      <p:cBhvr>
                                        <p:cTn id="17" dur="1000" fill="hold">
                                          <p:stCondLst>
                                            <p:cond delay="0"/>
                                          </p:stCondLst>
                                        </p:cTn>
                                        <p:tgtEl>
                                          <p:spTgt spid="38"/>
                                        </p:tgtEl>
                                        <p:attrNameLst>
                                          <p:attrName>ppt_y</p:attrName>
                                        </p:attrNameLst>
                                      </p:cBhvr>
                                    </p:anim>
                                    <p:animRot by="21600000">
                                      <p:cBhvr>
                                        <p:cTn id="18" dur="1000"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7" name="TextBox 6"/>
          <p:cNvSpPr txBox="1"/>
          <p:nvPr/>
        </p:nvSpPr>
        <p:spPr>
          <a:xfrm>
            <a:off x="685800" y="304800"/>
            <a:ext cx="8222828" cy="830997"/>
          </a:xfrm>
          <a:prstGeom prst="rect">
            <a:avLst/>
          </a:prstGeom>
          <a:noFill/>
        </p:spPr>
        <p:txBody>
          <a:bodyPr wrap="none" rtlCol="0">
            <a:spAutoFit/>
          </a:bodyPr>
          <a:lstStyle/>
          <a:p>
            <a:r>
              <a:rPr lang="fil-PH" sz="4800" dirty="0" smtClean="0">
                <a:latin typeface="Broadway" pitchFamily="82" charset="0"/>
              </a:rPr>
              <a:t>Campany A- Manganese</a:t>
            </a:r>
            <a:endParaRPr lang="fil-PH" sz="4800" dirty="0">
              <a:latin typeface="Broadway" pitchFamily="82" charset="0"/>
            </a:endParaRPr>
          </a:p>
        </p:txBody>
      </p:sp>
      <p:sp>
        <p:nvSpPr>
          <p:cNvPr id="8" name="TextBox 7"/>
          <p:cNvSpPr txBox="1"/>
          <p:nvPr/>
        </p:nvSpPr>
        <p:spPr>
          <a:xfrm>
            <a:off x="0" y="1905000"/>
            <a:ext cx="9144000" cy="3108543"/>
          </a:xfrm>
          <a:prstGeom prst="rect">
            <a:avLst/>
          </a:prstGeom>
          <a:noFill/>
        </p:spPr>
        <p:txBody>
          <a:bodyPr wrap="square" rtlCol="0">
            <a:spAutoFit/>
          </a:bodyPr>
          <a:lstStyle/>
          <a:p>
            <a:r>
              <a:rPr lang="fil-PH" sz="2800" dirty="0" smtClean="0">
                <a:latin typeface="Aharino"/>
                <a:cs typeface="Aharoni"/>
              </a:rPr>
              <a:t>Manganese is a chemically  active element. It is a hard oxidized manganese is reactive when pure and as a powder it will burn in oxygen (like a usty iron), it reacts with wate and dissolves in dilute acids.Manganese metal is also used production of nonferrous applications include manganese chemical  fo use in fetillizers,bicks,paint,and water purification.</a:t>
            </a:r>
            <a:endParaRPr lang="fil-PH" sz="2800" dirty="0">
              <a:latin typeface="Aharino"/>
              <a:cs typeface="Aharoni"/>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
                                        <p:tgtEl>
                                          <p:spTgt spid="7"/>
                                        </p:tgtEl>
                                      </p:cBhvr>
                                    </p:animEffect>
                                    <p:anim calcmode="lin" valueType="num">
                                      <p:cBhvr>
                                        <p:cTn id="8" dur="400" fill="hold"/>
                                        <p:tgtEl>
                                          <p:spTgt spid="7"/>
                                        </p:tgtEl>
                                        <p:attrNameLst>
                                          <p:attrName>ppt_x</p:attrName>
                                        </p:attrNameLst>
                                      </p:cBhvr>
                                      <p:tavLst>
                                        <p:tav tm="0">
                                          <p:val>
                                            <p:strVal val="#ppt_x"/>
                                          </p:val>
                                        </p:tav>
                                        <p:tav tm="100000">
                                          <p:val>
                                            <p:strVal val="#ppt_x"/>
                                          </p:val>
                                        </p:tav>
                                      </p:tavLst>
                                    </p:anim>
                                    <p:anim calcmode="lin" valueType="num">
                                      <p:cBhvr>
                                        <p:cTn id="9" dur="400" fill="hold"/>
                                        <p:tgtEl>
                                          <p:spTgt spid="7"/>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grpId="0" nodeType="clickEffect">
                                  <p:stCondLst>
                                    <p:cond delay="0"/>
                                  </p:stCondLst>
                                  <p:iterate type="lt">
                                    <p:tmPct val="5000"/>
                                  </p:iterate>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 calcmode="lin" valueType="num">
                                      <p:cBhvr>
                                        <p:cTn id="18" dur="1000" fill="hold"/>
                                        <p:tgtEl>
                                          <p:spTgt spid="8"/>
                                        </p:tgtEl>
                                        <p:attrNameLst>
                                          <p:attrName>style.rotation</p:attrName>
                                        </p:attrNameLst>
                                      </p:cBhvr>
                                      <p:tavLst>
                                        <p:tav tm="0">
                                          <p:val>
                                            <p:fltVal val="90"/>
                                          </p:val>
                                        </p:tav>
                                        <p:tav tm="100000">
                                          <p:val>
                                            <p:fltVal val="0"/>
                                          </p:val>
                                        </p:tav>
                                      </p:tavLst>
                                    </p:anim>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3048000" y="381000"/>
            <a:ext cx="3515771" cy="769441"/>
          </a:xfrm>
          <a:prstGeom prst="rect">
            <a:avLst/>
          </a:prstGeom>
          <a:noFill/>
        </p:spPr>
        <p:txBody>
          <a:bodyPr wrap="none" rtlCol="0">
            <a:spAutoFit/>
          </a:bodyPr>
          <a:lstStyle/>
          <a:p>
            <a:r>
              <a:rPr lang="fil-PH" sz="4400" dirty="0" smtClean="0"/>
              <a:t>Cost of Mining</a:t>
            </a:r>
            <a:endParaRPr lang="fil-PH" sz="4400" dirty="0"/>
          </a:p>
        </p:txBody>
      </p:sp>
      <p:sp>
        <p:nvSpPr>
          <p:cNvPr id="5" name="TextBox 4"/>
          <p:cNvSpPr txBox="1"/>
          <p:nvPr/>
        </p:nvSpPr>
        <p:spPr>
          <a:xfrm>
            <a:off x="0" y="2286000"/>
            <a:ext cx="9144000" cy="2246769"/>
          </a:xfrm>
          <a:prstGeom prst="rect">
            <a:avLst/>
          </a:prstGeom>
          <a:noFill/>
        </p:spPr>
        <p:txBody>
          <a:bodyPr wrap="square" rtlCol="0">
            <a:spAutoFit/>
          </a:bodyPr>
          <a:lstStyle/>
          <a:p>
            <a:r>
              <a:rPr lang="fil-PH" sz="2800" dirty="0" smtClean="0">
                <a:solidFill>
                  <a:schemeClr val="bg1"/>
                </a:solidFill>
              </a:rPr>
              <a:t>According to the internet Ausilia is the 3d largest producer of manganese ore in the wold. As stated the manganese oe has a 10-17 years mine life manganese is one of the most abundant metals in soil,whee itt occus as oxides and hydroxides. Manganese is an essential element fo all species.</a:t>
            </a:r>
            <a:endParaRPr lang="fil-PH"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down)">
                                      <p:cBhvr>
                                        <p:cTn id="19" dur="580">
                                          <p:stCondLst>
                                            <p:cond delay="0"/>
                                          </p:stCondLst>
                                        </p:cTn>
                                        <p:tgtEl>
                                          <p:spTgt spid="5">
                                            <p:txEl>
                                              <p:pRg st="0" end="0"/>
                                            </p:txEl>
                                          </p:spTgt>
                                        </p:tgtEl>
                                      </p:cBhvr>
                                    </p:animEffect>
                                    <p:anim calcmode="lin" valueType="num">
                                      <p:cBhvr>
                                        <p:cTn id="20"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25" dur="26">
                                          <p:stCondLst>
                                            <p:cond delay="650"/>
                                          </p:stCondLst>
                                        </p:cTn>
                                        <p:tgtEl>
                                          <p:spTgt spid="5">
                                            <p:txEl>
                                              <p:pRg st="0" end="0"/>
                                            </p:txEl>
                                          </p:spTgt>
                                        </p:tgtEl>
                                      </p:cBhvr>
                                      <p:to x="100000" y="60000"/>
                                    </p:animScale>
                                    <p:animScale>
                                      <p:cBhvr>
                                        <p:cTn id="26" dur="166" decel="50000">
                                          <p:stCondLst>
                                            <p:cond delay="676"/>
                                          </p:stCondLst>
                                        </p:cTn>
                                        <p:tgtEl>
                                          <p:spTgt spid="5">
                                            <p:txEl>
                                              <p:pRg st="0" end="0"/>
                                            </p:txEl>
                                          </p:spTgt>
                                        </p:tgtEl>
                                      </p:cBhvr>
                                      <p:to x="100000" y="100000"/>
                                    </p:animScale>
                                    <p:animScale>
                                      <p:cBhvr>
                                        <p:cTn id="27" dur="26">
                                          <p:stCondLst>
                                            <p:cond delay="1312"/>
                                          </p:stCondLst>
                                        </p:cTn>
                                        <p:tgtEl>
                                          <p:spTgt spid="5">
                                            <p:txEl>
                                              <p:pRg st="0" end="0"/>
                                            </p:txEl>
                                          </p:spTgt>
                                        </p:tgtEl>
                                      </p:cBhvr>
                                      <p:to x="100000" y="80000"/>
                                    </p:animScale>
                                    <p:animScale>
                                      <p:cBhvr>
                                        <p:cTn id="28" dur="166" decel="50000">
                                          <p:stCondLst>
                                            <p:cond delay="1338"/>
                                          </p:stCondLst>
                                        </p:cTn>
                                        <p:tgtEl>
                                          <p:spTgt spid="5">
                                            <p:txEl>
                                              <p:pRg st="0" end="0"/>
                                            </p:txEl>
                                          </p:spTgt>
                                        </p:tgtEl>
                                      </p:cBhvr>
                                      <p:to x="100000" y="100000"/>
                                    </p:animScale>
                                    <p:animScale>
                                      <p:cBhvr>
                                        <p:cTn id="29" dur="26">
                                          <p:stCondLst>
                                            <p:cond delay="1642"/>
                                          </p:stCondLst>
                                        </p:cTn>
                                        <p:tgtEl>
                                          <p:spTgt spid="5">
                                            <p:txEl>
                                              <p:pRg st="0" end="0"/>
                                            </p:txEl>
                                          </p:spTgt>
                                        </p:tgtEl>
                                      </p:cBhvr>
                                      <p:to x="100000" y="90000"/>
                                    </p:animScale>
                                    <p:animScale>
                                      <p:cBhvr>
                                        <p:cTn id="30" dur="166" decel="50000">
                                          <p:stCondLst>
                                            <p:cond delay="1668"/>
                                          </p:stCondLst>
                                        </p:cTn>
                                        <p:tgtEl>
                                          <p:spTgt spid="5">
                                            <p:txEl>
                                              <p:pRg st="0" end="0"/>
                                            </p:txEl>
                                          </p:spTgt>
                                        </p:tgtEl>
                                      </p:cBhvr>
                                      <p:to x="100000" y="100000"/>
                                    </p:animScale>
                                    <p:animScale>
                                      <p:cBhvr>
                                        <p:cTn id="31" dur="26">
                                          <p:stCondLst>
                                            <p:cond delay="1808"/>
                                          </p:stCondLst>
                                        </p:cTn>
                                        <p:tgtEl>
                                          <p:spTgt spid="5">
                                            <p:txEl>
                                              <p:pRg st="0" end="0"/>
                                            </p:txEl>
                                          </p:spTgt>
                                        </p:tgtEl>
                                      </p:cBhvr>
                                      <p:to x="100000" y="95000"/>
                                    </p:animScale>
                                    <p:animScale>
                                      <p:cBhvr>
                                        <p:cTn id="32" dur="166" decel="50000">
                                          <p:stCondLst>
                                            <p:cond delay="1834"/>
                                          </p:stCondLst>
                                        </p:cTn>
                                        <p:tgtEl>
                                          <p:spTgt spid="5">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benjyben.files.wordpress.com/2008/05/stethoscope-2.png"/>
          <p:cNvPicPr>
            <a:picLocks noChangeAspect="1" noChangeArrowheads="1"/>
          </p:cNvPicPr>
          <p:nvPr/>
        </p:nvPicPr>
        <p:blipFill>
          <a:blip r:embed="rId2"/>
          <a:srcRect/>
          <a:stretch>
            <a:fillRect/>
          </a:stretch>
        </p:blipFill>
        <p:spPr bwMode="auto">
          <a:xfrm>
            <a:off x="1447800" y="1066800"/>
            <a:ext cx="6019800" cy="5207127"/>
          </a:xfrm>
          <a:prstGeom prst="rect">
            <a:avLst/>
          </a:prstGeom>
          <a:noFill/>
        </p:spPr>
      </p:pic>
      <p:sp>
        <p:nvSpPr>
          <p:cNvPr id="3" name="TextBox 2"/>
          <p:cNvSpPr txBox="1"/>
          <p:nvPr/>
        </p:nvSpPr>
        <p:spPr>
          <a:xfrm>
            <a:off x="2590800" y="381000"/>
            <a:ext cx="3952108" cy="707886"/>
          </a:xfrm>
          <a:prstGeom prst="rect">
            <a:avLst/>
          </a:prstGeom>
          <a:noFill/>
        </p:spPr>
        <p:txBody>
          <a:bodyPr wrap="none" rtlCol="0">
            <a:spAutoFit/>
          </a:bodyPr>
          <a:lstStyle/>
          <a:p>
            <a:r>
              <a:rPr lang="fil-PH" sz="4000" dirty="0" smtClean="0">
                <a:latin typeface="Broadway" pitchFamily="82" charset="0"/>
              </a:rPr>
              <a:t>Health effects</a:t>
            </a:r>
            <a:endParaRPr lang="fil-PH" sz="4000" dirty="0">
              <a:latin typeface="Broadway" pitchFamily="82" charset="0"/>
            </a:endParaRPr>
          </a:p>
        </p:txBody>
      </p:sp>
      <p:sp>
        <p:nvSpPr>
          <p:cNvPr id="4" name="TextBox 3"/>
          <p:cNvSpPr txBox="1"/>
          <p:nvPr/>
        </p:nvSpPr>
        <p:spPr>
          <a:xfrm rot="10800000" flipV="1">
            <a:off x="457200" y="1905000"/>
            <a:ext cx="8382000" cy="3108543"/>
          </a:xfrm>
          <a:prstGeom prst="rect">
            <a:avLst/>
          </a:prstGeom>
          <a:noFill/>
        </p:spPr>
        <p:txBody>
          <a:bodyPr wrap="square" rtlCol="0">
            <a:spAutoFit/>
          </a:bodyPr>
          <a:lstStyle/>
          <a:p>
            <a:r>
              <a:rPr lang="fil-PH" sz="2800" dirty="0" smtClean="0">
                <a:latin typeface="Broadway" pitchFamily="82" charset="0"/>
              </a:rPr>
              <a:t>Manganese is one of three toxic essential trace element. Manganese effects occu mainly in the respiatory tract and in the bains.A syndrome that is caused by manganese has symptoms such asschizophrenia,dullnes,weak muscles,headaches.</a:t>
            </a:r>
            <a:endParaRPr lang="fil-PH" sz="2800" dirty="0">
              <a:latin typeface="Broadway" pitchFamily="82" charset="0"/>
            </a:endParaRPr>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80">
                                          <p:stCondLst>
                                            <p:cond delay="0"/>
                                          </p:stCondLst>
                                        </p:cTn>
                                        <p:tgtEl>
                                          <p:spTgt spid="3"/>
                                        </p:tgtEl>
                                      </p:cBhvr>
                                    </p:animEffect>
                                    <p:anim calcmode="lin" valueType="num">
                                      <p:cBhvr>
                                        <p:cTn id="2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5" dur="26">
                                          <p:stCondLst>
                                            <p:cond delay="650"/>
                                          </p:stCondLst>
                                        </p:cTn>
                                        <p:tgtEl>
                                          <p:spTgt spid="3"/>
                                        </p:tgtEl>
                                      </p:cBhvr>
                                      <p:to x="100000" y="60000"/>
                                    </p:animScale>
                                    <p:animScale>
                                      <p:cBhvr>
                                        <p:cTn id="26" dur="166" decel="50000">
                                          <p:stCondLst>
                                            <p:cond delay="676"/>
                                          </p:stCondLst>
                                        </p:cTn>
                                        <p:tgtEl>
                                          <p:spTgt spid="3"/>
                                        </p:tgtEl>
                                      </p:cBhvr>
                                      <p:to x="100000" y="100000"/>
                                    </p:animScale>
                                    <p:animScale>
                                      <p:cBhvr>
                                        <p:cTn id="27" dur="26">
                                          <p:stCondLst>
                                            <p:cond delay="1312"/>
                                          </p:stCondLst>
                                        </p:cTn>
                                        <p:tgtEl>
                                          <p:spTgt spid="3"/>
                                        </p:tgtEl>
                                      </p:cBhvr>
                                      <p:to x="100000" y="80000"/>
                                    </p:animScale>
                                    <p:animScale>
                                      <p:cBhvr>
                                        <p:cTn id="28" dur="166" decel="50000">
                                          <p:stCondLst>
                                            <p:cond delay="1338"/>
                                          </p:stCondLst>
                                        </p:cTn>
                                        <p:tgtEl>
                                          <p:spTgt spid="3"/>
                                        </p:tgtEl>
                                      </p:cBhvr>
                                      <p:to x="100000" y="100000"/>
                                    </p:animScale>
                                    <p:animScale>
                                      <p:cBhvr>
                                        <p:cTn id="29" dur="26">
                                          <p:stCondLst>
                                            <p:cond delay="1642"/>
                                          </p:stCondLst>
                                        </p:cTn>
                                        <p:tgtEl>
                                          <p:spTgt spid="3"/>
                                        </p:tgtEl>
                                      </p:cBhvr>
                                      <p:to x="100000" y="90000"/>
                                    </p:animScale>
                                    <p:animScale>
                                      <p:cBhvr>
                                        <p:cTn id="30" dur="166" decel="50000">
                                          <p:stCondLst>
                                            <p:cond delay="1668"/>
                                          </p:stCondLst>
                                        </p:cTn>
                                        <p:tgtEl>
                                          <p:spTgt spid="3"/>
                                        </p:tgtEl>
                                      </p:cBhvr>
                                      <p:to x="100000" y="100000"/>
                                    </p:animScale>
                                    <p:animScale>
                                      <p:cBhvr>
                                        <p:cTn id="31" dur="26">
                                          <p:stCondLst>
                                            <p:cond delay="1808"/>
                                          </p:stCondLst>
                                        </p:cTn>
                                        <p:tgtEl>
                                          <p:spTgt spid="3"/>
                                        </p:tgtEl>
                                      </p:cBhvr>
                                      <p:to x="100000" y="95000"/>
                                    </p:animScale>
                                    <p:animScale>
                                      <p:cBhvr>
                                        <p:cTn id="32"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05000" y="457200"/>
            <a:ext cx="5501506" cy="646331"/>
          </a:xfrm>
          <a:prstGeom prst="rect">
            <a:avLst/>
          </a:prstGeom>
          <a:noFill/>
        </p:spPr>
        <p:txBody>
          <a:bodyPr wrap="none" rtlCol="0">
            <a:spAutoFit/>
          </a:bodyPr>
          <a:lstStyle/>
          <a:p>
            <a:r>
              <a:rPr lang="fil-PH" sz="3600" dirty="0" smtClean="0">
                <a:latin typeface="Broadway" pitchFamily="82" charset="0"/>
              </a:rPr>
              <a:t>Environmental effect</a:t>
            </a:r>
            <a:endParaRPr lang="fil-PH" sz="3600" dirty="0">
              <a:latin typeface="Broadway" pitchFamily="82" charset="0"/>
            </a:endParaRPr>
          </a:p>
        </p:txBody>
      </p:sp>
      <p:pic>
        <p:nvPicPr>
          <p:cNvPr id="37891"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6" name="TextBox 5"/>
          <p:cNvSpPr txBox="1"/>
          <p:nvPr/>
        </p:nvSpPr>
        <p:spPr>
          <a:xfrm>
            <a:off x="1752600" y="533400"/>
            <a:ext cx="6126036" cy="707886"/>
          </a:xfrm>
          <a:prstGeom prst="rect">
            <a:avLst/>
          </a:prstGeom>
          <a:noFill/>
        </p:spPr>
        <p:txBody>
          <a:bodyPr wrap="none" rtlCol="0">
            <a:spAutoFit/>
          </a:bodyPr>
          <a:lstStyle/>
          <a:p>
            <a:r>
              <a:rPr lang="fil-PH" sz="4000" dirty="0" smtClean="0">
                <a:solidFill>
                  <a:schemeClr val="bg1"/>
                </a:solidFill>
                <a:latin typeface="Broadway" pitchFamily="82" charset="0"/>
              </a:rPr>
              <a:t>Environmental Effect</a:t>
            </a:r>
            <a:endParaRPr lang="fil-PH" sz="4000" dirty="0">
              <a:solidFill>
                <a:schemeClr val="bg1"/>
              </a:solidFill>
              <a:latin typeface="Broadway" pitchFamily="82" charset="0"/>
            </a:endParaRPr>
          </a:p>
        </p:txBody>
      </p:sp>
      <p:sp>
        <p:nvSpPr>
          <p:cNvPr id="7" name="TextBox 6"/>
          <p:cNvSpPr txBox="1"/>
          <p:nvPr/>
        </p:nvSpPr>
        <p:spPr>
          <a:xfrm>
            <a:off x="381000" y="2362200"/>
            <a:ext cx="8001000" cy="2677656"/>
          </a:xfrm>
          <a:prstGeom prst="rect">
            <a:avLst/>
          </a:prstGeom>
          <a:noFill/>
        </p:spPr>
        <p:txBody>
          <a:bodyPr wrap="square" rtlCol="0">
            <a:spAutoFit/>
          </a:bodyPr>
          <a:lstStyle/>
          <a:p>
            <a:r>
              <a:rPr lang="fil-PH" sz="2800" dirty="0" smtClean="0">
                <a:solidFill>
                  <a:schemeClr val="bg1"/>
                </a:solidFill>
                <a:latin typeface="Broadway" pitchFamily="82" charset="0"/>
              </a:rPr>
              <a:t>Manganese compounds exist naturally in the environment as solids in soils and smallparticles in water.For animals manganese is an essential component for producing carbohydrate,protien,and fat metabolism.</a:t>
            </a:r>
            <a:endParaRPr lang="fil-PH" sz="2800" dirty="0">
              <a:solidFill>
                <a:schemeClr val="bg1"/>
              </a:solidFill>
              <a:latin typeface="Broadway" pitchFamily="82" charset="0"/>
            </a:endParaRPr>
          </a:p>
        </p:txBody>
      </p:sp>
    </p:spTree>
  </p:cSld>
  <p:clrMapOvr>
    <a:masterClrMapping/>
  </p:clrMapOvr>
  <p:transition>
    <p:plu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3"/>
          <a:srcRect/>
          <a:stretch>
            <a:fillRect/>
          </a:stretch>
        </p:blipFill>
        <p:spPr bwMode="auto">
          <a:xfrm>
            <a:off x="1" y="1"/>
            <a:ext cx="9143999" cy="7467600"/>
          </a:xfrm>
          <a:prstGeom prst="rect">
            <a:avLst/>
          </a:prstGeom>
          <a:noFill/>
          <a:ln w="9525">
            <a:noFill/>
            <a:miter lim="800000"/>
            <a:headEnd/>
            <a:tailEnd/>
          </a:ln>
          <a:effectLst/>
        </p:spPr>
      </p:pic>
      <p:sp>
        <p:nvSpPr>
          <p:cNvPr id="3" name="TextBox 2"/>
          <p:cNvSpPr txBox="1"/>
          <p:nvPr/>
        </p:nvSpPr>
        <p:spPr>
          <a:xfrm>
            <a:off x="914400" y="457200"/>
            <a:ext cx="7293792" cy="769441"/>
          </a:xfrm>
          <a:prstGeom prst="rect">
            <a:avLst/>
          </a:prstGeom>
          <a:noFill/>
        </p:spPr>
        <p:txBody>
          <a:bodyPr wrap="none" rtlCol="0">
            <a:spAutoFit/>
          </a:bodyPr>
          <a:lstStyle/>
          <a:p>
            <a:r>
              <a:rPr lang="fil-PH" sz="4400" dirty="0" smtClean="0">
                <a:solidFill>
                  <a:schemeClr val="bg1"/>
                </a:solidFill>
                <a:latin typeface="Broadway" pitchFamily="82" charset="0"/>
              </a:rPr>
              <a:t>Company B- phosphate</a:t>
            </a:r>
            <a:endParaRPr lang="fil-PH" sz="4400" dirty="0">
              <a:solidFill>
                <a:schemeClr val="bg1"/>
              </a:solidFill>
              <a:latin typeface="Broadway" pitchFamily="82" charset="0"/>
            </a:endParaRPr>
          </a:p>
        </p:txBody>
      </p:sp>
      <p:sp>
        <p:nvSpPr>
          <p:cNvPr id="5" name="TextBox 4"/>
          <p:cNvSpPr txBox="1"/>
          <p:nvPr/>
        </p:nvSpPr>
        <p:spPr>
          <a:xfrm>
            <a:off x="0" y="2057400"/>
            <a:ext cx="9144000" cy="1815882"/>
          </a:xfrm>
          <a:prstGeom prst="rect">
            <a:avLst/>
          </a:prstGeom>
          <a:noFill/>
        </p:spPr>
        <p:txBody>
          <a:bodyPr wrap="square" rtlCol="0">
            <a:spAutoFit/>
          </a:bodyPr>
          <a:lstStyle/>
          <a:p>
            <a:r>
              <a:rPr lang="fil-PH" sz="2800" dirty="0" smtClean="0">
                <a:solidFill>
                  <a:schemeClr val="bg1"/>
                </a:solidFill>
                <a:latin typeface="Broadway" pitchFamily="82" charset="0"/>
              </a:rPr>
              <a:t>A phosphate an oganic chemical, is a salt of phosphoric acid.In organic  chemistry.Phosphates are mined to obtain phosphous for use in agiculture and industry.</a:t>
            </a:r>
            <a:endParaRPr lang="fil-PH" sz="2800" dirty="0">
              <a:solidFill>
                <a:schemeClr val="bg1"/>
              </a:solidFill>
              <a:latin typeface="Broadway"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5" presetClass="path" presetSubtype="0" accel="50000" decel="50000" fill="hold" grpId="1" nodeType="clickEffect">
                                  <p:stCondLst>
                                    <p:cond delay="0"/>
                                  </p:stCondLst>
                                  <p:childTnLst>
                                    <p:animMotion origin="layout" path="M 0 0  L 0.017 0  C 0.025 0  0.034 -0.01867  0.042 -0.02133  C 0.048 -0.02133  0.059 -0.004  0.064 -0.004  C 0.071 -0.004  0.078 -0.00933  0.091 -0.00933  L 0.1 -0.216  L 0.11 0.03333  L 0.122 0  L 0.132 -0.00933  L 0.156 -0.00133  C 0.167 -0.00533  0.176 -0.02267  0.187 -0.02933  C 0.191 -0.03067  0.2 -0.032  0.206 -0.02933  C 0.212 -0.02667  0.217 -0.008  0.219 -0.00667  C 0.222 -0.00133  0.229 -0.00667  0.233 -0.004  L 0.239 0  L 0.25 0  E" pathEditMode="relative" ptsTypes="">
                                      <p:cBhvr>
                                        <p:cTn id="11" dur="2000" fill="hold"/>
                                        <p:tgtEl>
                                          <p:spTgt spid="3"/>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1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plus(in)">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path" presetSubtype="0" accel="50000" decel="50000" fill="hold" grpId="1" nodeType="clickEffect">
                                  <p:stCondLst>
                                    <p:cond delay="0"/>
                                  </p:stCondLst>
                                  <p:childTnLst>
                                    <p:animMotion origin="layout" path="M 0 0  C -0.001 0.03333  0.06 0.06267  0.137 0.064  C 0.198 0.06667  0.248 0.05067  0.249 0.03067  C 0.249 0.01067  0.2 -0.008  0.138 -0.00933  C 0.107 -0.00933  0.079 -0.00667  0.059 0  C 0.03 0.00933  0.013 0.024  0.013 0.04133  C 0.013 0.05067  0.018 0.06  0.027 0.068  C 0.048 0.08533  0.089 0.09733  0.136 0.09867  C 0.191 0.10133  0.236 0.08667  0.236 0.06933  C 0.237 0.05067  0.192 0.03467  0.137 0.032  C 0.109 0.032  0.084 0.03467  0.065 0.04  C 0.04 0.04933  0.024 0.064  0.024 0.07867  C 0.024 0.08667  0.029 0.09467  0.037 0.10267  C 0.056 0.11733  0.092 0.12933  0.135 0.13067  C 0.185 0.132  0.225 0.11867  0.225 0.10267  C 0.226 0.08667  0.186 0.072  0.136 0.07067  C 0.111 0.06933  0.088 0.072  0.071 0.07733  C 0.048 0.08533  0.035 0.09733  0.035 0.112  C 0.035 0.11867  0.039 0.12667  0.046 0.13333  C 0.063 0.14667  0.096 0.15733  0.134 0.15867  C 0.179 0.15867  0.215 0.148  0.215 0.13333  C 0.215 0.11867  0.18 0.10533  0.135 0.104  C 0.113 0.104  0.092 0.10667  0.077 0.11067  C 0.056 0.11733  0.044 0.12933  0.043 0.14133  C 0.043 0.148  0.048 0.15467  0.054 0.16  C 0.069 0.17333  0.099 0.18267  0.133 0.18267  C 0.173 0.184  0.206 0.17467  0.206 0.16133  C 0.207 0.148  0.174 0.136  0.134 0.13467  C 0.114 0.13467  0.095 0.136  0.082 0.14133  C 0.063 0.14667  0.052 0.15733  0.052 0.168  C 0.052 0.17467  0.055 0.18  0.061 0.18533  C 0.075 0.19733  0.101 0.20533  0.132 0.20667  C 0.169 0.20667  0.198 0.19867  0.198 0.18667  C 0.199 0.17467  0.17 0.164  0.133 0.16267  C 0.115 0.16267  0.099 0.164  0.087 0.168  C 0.07 0.17333  0.06 0.18267  0.06 0.19333  C 0.06 0.19867  0.063 0.20267  0.068 0.208  C 0.08 0.21867  0.104 0.22533  0.132 0.22667  C 0.165 0.228  0.191 0.22  0.191 0.208  C 0.191 0.19867  0.166 0.188  0.133 0.188  C 0.116 0.18667  0.101 0.18933  0.09 0.192  C 0.075 0.19733  0.066 0.20533  0.066 0.21467  C 0.066 0.22  0.069 0.224  0.074 0.228  C 0.085 0.23733  0.107 0.244  0.131 0.24533  C 0.161 0.24667  0.185 0.23867  0.185 0.22933  C 0.185 0.21867  0.161 0.21067  0.132 0.20933  C 0.118 0.20933  0.104 0.21067  0.094 0.21467  C 0.08 0.21867  0.072 0.22533  0.072 0.23467  C 0.072 0.23867  0.075 0.24267  0.079 0.24667  C 0.089 0.25467  0.108 0.26133  0.131 0.26133  C 0.157 0.26267  0.179 0.256  0.179 0.24667  C 0.179 0.23867  0.158 0.23067  0.131 0.23067  C 0.119 0.22933  0.106 0.23067  0.097 0.23333  C 0.085 0.23867  0.078 0.24533  0.078 0.252  C 0.078 0.256  0.08 0.26  0.084 0.26267  C 0.093 0.27067  0.11 0.276  0.131 0.27733  C 0.155 0.27733  0.174 0.27067  0.174 0.264  C 0.174 0.256  0.155 0.248  0.131 0.248  C 0.119 0.248  0.108 0.24933  0.101 0.252  C 0.089 0.25467  0.083 0.26133  0.083 0.268  C 0.083 0.27067  0.085 0.27467  0.088 0.27733  C 0.096 0.28533  0.112 0.28933  0.13 0.29067  C 0.152 0.29067  0.169 0.28533  0.169 0.27867  C 0.169 0.27067  0.152 0.26533  0.131 0.264  C 0.12 0.264  0.11 0.26533  0.103 0.268  C 0.093 0.27067  0.087 0.276  0.087 0.28267  C 0.087 0.28533  0.089 0.288  0.092 0.29067  E" pathEditMode="relative" ptsTypes="">
                                      <p:cBhvr>
                                        <p:cTn id="20"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www.baysoundings.com/sum02/photos/conecrane.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2362200" y="533400"/>
            <a:ext cx="4380879" cy="769441"/>
          </a:xfrm>
          <a:prstGeom prst="rect">
            <a:avLst/>
          </a:prstGeom>
          <a:noFill/>
        </p:spPr>
        <p:txBody>
          <a:bodyPr wrap="none" rtlCol="0">
            <a:spAutoFit/>
          </a:bodyPr>
          <a:lstStyle/>
          <a:p>
            <a:r>
              <a:rPr lang="fil-PH" sz="4400" dirty="0" smtClean="0">
                <a:solidFill>
                  <a:schemeClr val="bg1"/>
                </a:solidFill>
                <a:latin typeface="Broadway" pitchFamily="82" charset="0"/>
              </a:rPr>
              <a:t>Cost of Mining</a:t>
            </a:r>
            <a:endParaRPr lang="fil-PH" sz="4400" dirty="0">
              <a:solidFill>
                <a:schemeClr val="bg1"/>
              </a:solidFill>
              <a:latin typeface="Broadway" pitchFamily="82" charset="0"/>
            </a:endParaRPr>
          </a:p>
        </p:txBody>
      </p:sp>
      <p:sp>
        <p:nvSpPr>
          <p:cNvPr id="5" name="TextBox 4"/>
          <p:cNvSpPr txBox="1"/>
          <p:nvPr/>
        </p:nvSpPr>
        <p:spPr>
          <a:xfrm rot="10800000" flipV="1">
            <a:off x="0" y="1981200"/>
            <a:ext cx="9144000" cy="2246769"/>
          </a:xfrm>
          <a:prstGeom prst="rect">
            <a:avLst/>
          </a:prstGeom>
          <a:noFill/>
        </p:spPr>
        <p:txBody>
          <a:bodyPr wrap="square" rtlCol="0">
            <a:spAutoFit/>
          </a:bodyPr>
          <a:lstStyle/>
          <a:p>
            <a:r>
              <a:rPr lang="fil-PH" sz="2800" dirty="0" smtClean="0">
                <a:solidFill>
                  <a:schemeClr val="bg1"/>
                </a:solidFill>
                <a:latin typeface="Broadway" pitchFamily="82" charset="0"/>
              </a:rPr>
              <a:t>IN 2003,mines produced an estimated 33.3 million metric tons of phosphate rock in U.S.A with a value of $895 million fom the mine. It is also used for producing  chemical fetilizers and animal food supplement. </a:t>
            </a:r>
            <a:endParaRPr lang="fil-PH" sz="2800" dirty="0">
              <a:solidFill>
                <a:schemeClr val="bg1"/>
              </a:solidFill>
              <a:latin typeface="Broadway"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4"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417</TotalTime>
  <Words>588</Words>
  <Application>Microsoft Office PowerPoint</Application>
  <PresentationFormat>On-screen Show (4:3)</PresentationFormat>
  <Paragraphs>44</Paragraphs>
  <Slides>16</Slides>
  <Notes>3</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Oriel</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Lison</dc:creator>
  <cp:lastModifiedBy>Lison</cp:lastModifiedBy>
  <cp:revision>43</cp:revision>
  <dcterms:created xsi:type="dcterms:W3CDTF">2010-07-05T12:33:22Z</dcterms:created>
  <dcterms:modified xsi:type="dcterms:W3CDTF">2010-07-06T16:52:38Z</dcterms:modified>
</cp:coreProperties>
</file>